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y="5143500" cx="9144000"/>
  <p:notesSz cx="6858000" cy="9144000"/>
  <p:embeddedFontLst>
    <p:embeddedFont>
      <p:font typeface="Raleway"/>
      <p:regular r:id="rId50"/>
      <p:bold r:id="rId51"/>
      <p:italic r:id="rId52"/>
      <p:boldItalic r:id="rId53"/>
    </p:embeddedFont>
    <p:embeddedFont>
      <p:font typeface="Roboto"/>
      <p:regular r:id="rId54"/>
      <p:bold r:id="rId55"/>
      <p:italic r:id="rId56"/>
      <p:boldItalic r:id="rId57"/>
    </p:embeddedFont>
    <p:embeddedFont>
      <p:font typeface="Lato"/>
      <p:regular r:id="rId58"/>
      <p:bold r:id="rId59"/>
      <p:italic r:id="rId60"/>
      <p:boldItalic r:id="rId61"/>
    </p:embeddedFont>
    <p:embeddedFont>
      <p:font typeface="Pacifico"/>
      <p:regular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6AF0B87-B584-42C8-B403-6AF93BE5B808}">
  <a:tblStyle styleId="{86AF0B87-B584-42C8-B403-6AF93BE5B80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Pacifico-regular.fntdata"/><Relationship Id="rId61" Type="http://schemas.openxmlformats.org/officeDocument/2006/relationships/font" Target="fonts/Lato-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Lato-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aleway-bold.fntdata"/><Relationship Id="rId50" Type="http://schemas.openxmlformats.org/officeDocument/2006/relationships/font" Target="fonts/Raleway-regular.fntdata"/><Relationship Id="rId53" Type="http://schemas.openxmlformats.org/officeDocument/2006/relationships/font" Target="fonts/Raleway-boldItalic.fntdata"/><Relationship Id="rId52" Type="http://schemas.openxmlformats.org/officeDocument/2006/relationships/font" Target="fonts/Raleway-italic.fntdata"/><Relationship Id="rId11" Type="http://schemas.openxmlformats.org/officeDocument/2006/relationships/slide" Target="slides/slide5.xml"/><Relationship Id="rId55" Type="http://schemas.openxmlformats.org/officeDocument/2006/relationships/font" Target="fonts/Roboto-bold.fntdata"/><Relationship Id="rId10" Type="http://schemas.openxmlformats.org/officeDocument/2006/relationships/slide" Target="slides/slide4.xml"/><Relationship Id="rId54" Type="http://schemas.openxmlformats.org/officeDocument/2006/relationships/font" Target="fonts/Roboto-regular.fntdata"/><Relationship Id="rId13" Type="http://schemas.openxmlformats.org/officeDocument/2006/relationships/slide" Target="slides/slide7.xml"/><Relationship Id="rId57" Type="http://schemas.openxmlformats.org/officeDocument/2006/relationships/font" Target="fonts/Roboto-boldItalic.fntdata"/><Relationship Id="rId12" Type="http://schemas.openxmlformats.org/officeDocument/2006/relationships/slide" Target="slides/slide6.xml"/><Relationship Id="rId56" Type="http://schemas.openxmlformats.org/officeDocument/2006/relationships/font" Target="fonts/Roboto-italic.fntdata"/><Relationship Id="rId15" Type="http://schemas.openxmlformats.org/officeDocument/2006/relationships/slide" Target="slides/slide9.xml"/><Relationship Id="rId59" Type="http://schemas.openxmlformats.org/officeDocument/2006/relationships/font" Target="fonts/Lato-bold.fntdata"/><Relationship Id="rId14" Type="http://schemas.openxmlformats.org/officeDocument/2006/relationships/slide" Target="slides/slide8.xml"/><Relationship Id="rId58" Type="http://schemas.openxmlformats.org/officeDocument/2006/relationships/font" Target="fonts/Lato-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cb9a0b07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cb9a0b07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f2dd890f9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f2dd890f9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f2f0610fcd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f2f0610fcd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f2dd890f9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f2dd890f9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f2dd890f9a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f2dd890f9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f2dd890f9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f2dd890f9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f2f0610fcd_4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f2f0610fcd_4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f2f0610fcd_4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f2f0610fcd_4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f2f0610fcd_4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f2f0610fcd_4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f2f0610fcd_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f2f0610fcd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24292F"/>
                </a:solidFill>
              </a:rPr>
              <a:t>Some common issues in cleaning the data had to be overcome, including:</a:t>
            </a:r>
            <a:endParaRPr sz="1200">
              <a:solidFill>
                <a:srgbClr val="24292F"/>
              </a:solidFill>
            </a:endParaRPr>
          </a:p>
          <a:p>
            <a:pPr indent="-304800" lvl="0" marL="457200" rtl="0" algn="l">
              <a:lnSpc>
                <a:spcPct val="115000"/>
              </a:lnSpc>
              <a:spcBef>
                <a:spcPts val="1200"/>
              </a:spcBef>
              <a:spcAft>
                <a:spcPts val="0"/>
              </a:spcAft>
              <a:buClr>
                <a:srgbClr val="24292F"/>
              </a:buClr>
              <a:buSzPts val="1200"/>
              <a:buChar char="●"/>
            </a:pPr>
            <a:r>
              <a:rPr lang="en" sz="1200">
                <a:solidFill>
                  <a:srgbClr val="24292F"/>
                </a:solidFill>
              </a:rPr>
              <a:t>Strings of data that appeared to be in json format were not and had to be processed through string evaluation to extract the contents</a:t>
            </a:r>
            <a:endParaRPr sz="1200">
              <a:solidFill>
                <a:srgbClr val="24292F"/>
              </a:solidFill>
            </a:endParaRPr>
          </a:p>
          <a:p>
            <a:pPr indent="-304800" lvl="0" marL="457200" rtl="0" algn="l">
              <a:lnSpc>
                <a:spcPct val="115000"/>
              </a:lnSpc>
              <a:spcBef>
                <a:spcPts val="0"/>
              </a:spcBef>
              <a:spcAft>
                <a:spcPts val="0"/>
              </a:spcAft>
              <a:buClr>
                <a:srgbClr val="24292F"/>
              </a:buClr>
              <a:buSzPts val="1200"/>
              <a:buChar char="●"/>
            </a:pPr>
            <a:r>
              <a:rPr lang="en" sz="1200">
                <a:solidFill>
                  <a:srgbClr val="24292F"/>
                </a:solidFill>
              </a:rPr>
              <a:t>Mixed data types within a data element that had to be identified and properly converted to the same data type</a:t>
            </a:r>
            <a:endParaRPr sz="1200">
              <a:solidFill>
                <a:srgbClr val="24292F"/>
              </a:solidFill>
            </a:endParaRPr>
          </a:p>
          <a:p>
            <a:pPr indent="-304800" lvl="0" marL="457200" rtl="0" algn="l">
              <a:lnSpc>
                <a:spcPct val="115000"/>
              </a:lnSpc>
              <a:spcBef>
                <a:spcPts val="0"/>
              </a:spcBef>
              <a:spcAft>
                <a:spcPts val="0"/>
              </a:spcAft>
              <a:buClr>
                <a:srgbClr val="24292F"/>
              </a:buClr>
              <a:buSzPts val="1200"/>
              <a:buChar char="●"/>
            </a:pPr>
            <a:r>
              <a:rPr lang="en" sz="1200">
                <a:solidFill>
                  <a:srgbClr val="24292F"/>
                </a:solidFill>
              </a:rPr>
              <a:t>Currency abbreviations attached to numbers that casued the inferred data types to be rendered as strings</a:t>
            </a:r>
            <a:endParaRPr sz="1200">
              <a:solidFill>
                <a:srgbClr val="24292F"/>
              </a:solidFill>
            </a:endParaRPr>
          </a:p>
          <a:p>
            <a:pPr indent="-304800" lvl="0" marL="457200" rtl="0" algn="l">
              <a:lnSpc>
                <a:spcPct val="115000"/>
              </a:lnSpc>
              <a:spcBef>
                <a:spcPts val="0"/>
              </a:spcBef>
              <a:spcAft>
                <a:spcPts val="0"/>
              </a:spcAft>
              <a:buClr>
                <a:srgbClr val="24292F"/>
              </a:buClr>
              <a:buSzPts val="1200"/>
              <a:buChar char="●"/>
            </a:pPr>
            <a:r>
              <a:rPr lang="en" sz="1200">
                <a:solidFill>
                  <a:srgbClr val="24292F"/>
                </a:solidFill>
              </a:rPr>
              <a:t>Raw data scraped from websites is generally prone to inconsistency in data structures, inconsistency in data encoding and data entry errors. This variability in data elements places great importance on discerning the actual meaning of values, matching strings to identify dictinct categories, and devising appropriate transformations for use in machine learning models</a:t>
            </a:r>
            <a:endParaRPr sz="1200">
              <a:solidFill>
                <a:srgbClr val="24292F"/>
              </a:solidFill>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F"/>
                </a:solidFill>
              </a:rPr>
              <a:t>The datasets were cleaned separ</a:t>
            </a:r>
            <a:endParaRPr sz="1200">
              <a:solidFill>
                <a:srgbClr val="24292F"/>
              </a:solidFill>
            </a:endParaRPr>
          </a:p>
          <a:p>
            <a:pPr indent="0" lvl="0" marL="0" rtl="0" algn="l">
              <a:spcBef>
                <a:spcPts val="12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f2dd890f9a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f2dd890f9a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f2f0610fcd_4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f2f0610fcd_4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 this is not an unweighted average across all IMDB users. This is a weighted average based on an undisclosed IMDB propietary algorithm. Scores range from 1 to 10.</a:t>
            </a:r>
            <a:endParaRPr sz="1800">
              <a:solidFill>
                <a:schemeClr val="dk1"/>
              </a:solidFill>
              <a:latin typeface="Lato"/>
              <a:ea typeface="Lato"/>
              <a:cs typeface="Lato"/>
              <a:sym typeface="Lato"/>
            </a:endParaRPr>
          </a:p>
          <a:p>
            <a:pPr indent="0" lvl="0" marL="0" rtl="0" algn="l">
              <a:lnSpc>
                <a:spcPct val="115000"/>
              </a:lnSpc>
              <a:spcBef>
                <a:spcPts val="1600"/>
              </a:spcBef>
              <a:spcAft>
                <a:spcPts val="0"/>
              </a:spcAft>
              <a:buClr>
                <a:schemeClr val="dk1"/>
              </a:buClr>
              <a:buSzPts val="1100"/>
              <a:buFont typeface="Arial"/>
              <a:buNone/>
            </a:pPr>
            <a:r>
              <a:t/>
            </a:r>
            <a:endParaRPr sz="1800">
              <a:solidFill>
                <a:schemeClr val="dk1"/>
              </a:solidFill>
              <a:latin typeface="Lato"/>
              <a:ea typeface="Lato"/>
              <a:cs typeface="Lato"/>
              <a:sym typeface="Lato"/>
            </a:endParaRPr>
          </a:p>
          <a:p>
            <a:pPr indent="0" lvl="0" marL="0" rtl="0" algn="l">
              <a:lnSpc>
                <a:spcPct val="115000"/>
              </a:lnSpc>
              <a:spcBef>
                <a:spcPts val="1600"/>
              </a:spcBef>
              <a:spcAft>
                <a:spcPts val="0"/>
              </a:spcAft>
              <a:buClr>
                <a:schemeClr val="dk1"/>
              </a:buClr>
              <a:buSzPts val="1100"/>
              <a:buFont typeface="Arial"/>
              <a:buNone/>
            </a:pPr>
            <a:r>
              <a:t/>
            </a:r>
            <a:endParaRPr sz="1800">
              <a:solidFill>
                <a:schemeClr val="dk1"/>
              </a:solidFill>
              <a:latin typeface="Lato"/>
              <a:ea typeface="Lato"/>
              <a:cs typeface="Lato"/>
              <a:sym typeface="Lato"/>
            </a:endParaRPr>
          </a:p>
          <a:p>
            <a:pPr indent="0" lvl="0" marL="0" rtl="0" algn="l">
              <a:spcBef>
                <a:spcPts val="1600"/>
              </a:spcBef>
              <a:spcAft>
                <a:spcPts val="0"/>
              </a:spcAft>
              <a:buNone/>
            </a:pPr>
            <a:r>
              <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f2f0610fcd_4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f2f0610fcd_4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f2f0610fcd_4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f2f0610fcd_4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Correlation coefficient between IMDb and TMDb is closely related across potentially different groups of people 0.71</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f2f0610fcd_4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f2f0610fcd_4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Correlation coefficient between average user vote and metascore is 0.67</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f2f0610fcd_4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f2f0610fcd_4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f2f0610fcd_4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f2f0610fcd_4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50">
                <a:solidFill>
                  <a:srgbClr val="D1D2D3"/>
                </a:solidFill>
                <a:highlight>
                  <a:srgbClr val="222529"/>
                </a:highlight>
              </a:rPr>
              <a:t>Duration:</a:t>
            </a:r>
            <a:endParaRPr sz="1150">
              <a:solidFill>
                <a:srgbClr val="D1D2D3"/>
              </a:solidFill>
              <a:highlight>
                <a:srgbClr val="222529"/>
              </a:highlight>
            </a:endParaRPr>
          </a:p>
          <a:p>
            <a:pPr indent="0" lvl="0" marL="0" rtl="0" algn="l">
              <a:spcBef>
                <a:spcPts val="0"/>
              </a:spcBef>
              <a:spcAft>
                <a:spcPts val="0"/>
              </a:spcAft>
              <a:buClr>
                <a:schemeClr val="dk1"/>
              </a:buClr>
              <a:buSzPts val="1100"/>
              <a:buFont typeface="Arial"/>
              <a:buNone/>
            </a:pPr>
            <a:r>
              <a:rPr lang="en" sz="1150">
                <a:solidFill>
                  <a:srgbClr val="D1D2D3"/>
                </a:solidFill>
                <a:highlight>
                  <a:srgbClr val="222529"/>
                </a:highlight>
              </a:rPr>
              <a:t>std. dev. = 18.58 minutes</a:t>
            </a:r>
            <a:endParaRPr sz="1150">
              <a:solidFill>
                <a:srgbClr val="D1D2D3"/>
              </a:solidFill>
              <a:highlight>
                <a:srgbClr val="222529"/>
              </a:highlight>
            </a:endParaRPr>
          </a:p>
          <a:p>
            <a:pPr indent="0" lvl="0" marL="0" rtl="0" algn="l">
              <a:spcBef>
                <a:spcPts val="0"/>
              </a:spcBef>
              <a:spcAft>
                <a:spcPts val="0"/>
              </a:spcAft>
              <a:buClr>
                <a:schemeClr val="dk1"/>
              </a:buClr>
              <a:buSzPts val="1100"/>
              <a:buFont typeface="Arial"/>
              <a:buNone/>
            </a:pPr>
            <a:r>
              <a:rPr lang="en" sz="1150">
                <a:solidFill>
                  <a:srgbClr val="D1D2D3"/>
                </a:solidFill>
                <a:highlight>
                  <a:srgbClr val="222529"/>
                </a:highlight>
              </a:rPr>
              <a:t>Min = 42 minutes</a:t>
            </a:r>
            <a:endParaRPr sz="1150">
              <a:solidFill>
                <a:srgbClr val="D1D2D3"/>
              </a:solidFill>
              <a:highlight>
                <a:srgbClr val="222529"/>
              </a:highlight>
            </a:endParaRPr>
          </a:p>
          <a:p>
            <a:pPr indent="0" lvl="0" marL="0" rtl="0" algn="l">
              <a:spcBef>
                <a:spcPts val="0"/>
              </a:spcBef>
              <a:spcAft>
                <a:spcPts val="0"/>
              </a:spcAft>
              <a:buClr>
                <a:schemeClr val="dk1"/>
              </a:buClr>
              <a:buSzPts val="1100"/>
              <a:buFont typeface="Arial"/>
              <a:buNone/>
            </a:pPr>
            <a:r>
              <a:rPr lang="en" sz="1150">
                <a:solidFill>
                  <a:srgbClr val="D1D2D3"/>
                </a:solidFill>
                <a:highlight>
                  <a:srgbClr val="222529"/>
                </a:highlight>
              </a:rPr>
              <a:t>Max = 398 minutes</a:t>
            </a:r>
            <a:endParaRPr sz="1150">
              <a:solidFill>
                <a:srgbClr val="D1D2D3"/>
              </a:solidFill>
              <a:highlight>
                <a:srgbClr val="222529"/>
              </a:highlight>
            </a:endParaRPr>
          </a:p>
          <a:p>
            <a:pPr indent="0" lvl="0" marL="0" rtl="0" algn="l">
              <a:spcBef>
                <a:spcPts val="0"/>
              </a:spcBef>
              <a:spcAft>
                <a:spcPts val="0"/>
              </a:spcAft>
              <a:buClr>
                <a:schemeClr val="dk1"/>
              </a:buClr>
              <a:buSzPts val="1100"/>
              <a:buFont typeface="Arial"/>
              <a:buNone/>
            </a:pPr>
            <a:r>
              <a:rPr lang="en" sz="1150">
                <a:solidFill>
                  <a:srgbClr val="D1D2D3"/>
                </a:solidFill>
                <a:highlight>
                  <a:srgbClr val="222529"/>
                </a:highlight>
              </a:rPr>
              <a:t>Q1 = 84 minutes</a:t>
            </a:r>
            <a:endParaRPr sz="1150">
              <a:solidFill>
                <a:srgbClr val="D1D2D3"/>
              </a:solidFill>
              <a:highlight>
                <a:srgbClr val="222529"/>
              </a:highlight>
            </a:endParaRPr>
          </a:p>
          <a:p>
            <a:pPr indent="0" lvl="0" marL="0" rtl="0" algn="l">
              <a:spcBef>
                <a:spcPts val="0"/>
              </a:spcBef>
              <a:spcAft>
                <a:spcPts val="0"/>
              </a:spcAft>
              <a:buClr>
                <a:schemeClr val="dk1"/>
              </a:buClr>
              <a:buSzPts val="1100"/>
              <a:buFont typeface="Arial"/>
              <a:buNone/>
            </a:pPr>
            <a:r>
              <a:rPr lang="en" sz="1150">
                <a:solidFill>
                  <a:srgbClr val="D1D2D3"/>
                </a:solidFill>
                <a:highlight>
                  <a:srgbClr val="222529"/>
                </a:highlight>
              </a:rPr>
              <a:t>Median = 91 minutes</a:t>
            </a:r>
            <a:endParaRPr sz="1150">
              <a:solidFill>
                <a:srgbClr val="D1D2D3"/>
              </a:solidFill>
              <a:highlight>
                <a:srgbClr val="222529"/>
              </a:highlight>
            </a:endParaRPr>
          </a:p>
          <a:p>
            <a:pPr indent="0" lvl="0" marL="0" rtl="0" algn="l">
              <a:spcBef>
                <a:spcPts val="0"/>
              </a:spcBef>
              <a:spcAft>
                <a:spcPts val="0"/>
              </a:spcAft>
              <a:buClr>
                <a:schemeClr val="dk1"/>
              </a:buClr>
              <a:buSzPts val="1100"/>
              <a:buFont typeface="Arial"/>
              <a:buNone/>
            </a:pPr>
            <a:r>
              <a:rPr lang="en" sz="1150">
                <a:solidFill>
                  <a:srgbClr val="D1D2D3"/>
                </a:solidFill>
                <a:highlight>
                  <a:srgbClr val="222529"/>
                </a:highlight>
              </a:rPr>
              <a:t>Q3 = 100 minutes</a:t>
            </a:r>
            <a:endParaRPr sz="1150">
              <a:solidFill>
                <a:srgbClr val="D1D2D3"/>
              </a:solidFill>
              <a:highlight>
                <a:srgbClr val="222529"/>
              </a:highlight>
            </a:endParaRPr>
          </a:p>
          <a:p>
            <a:pPr indent="0" lvl="0" marL="0" rtl="0" algn="l">
              <a:spcBef>
                <a:spcPts val="0"/>
              </a:spcBef>
              <a:spcAft>
                <a:spcPts val="0"/>
              </a:spcAft>
              <a:buClr>
                <a:schemeClr val="dk1"/>
              </a:buClr>
              <a:buSzPts val="1100"/>
              <a:buFont typeface="Arial"/>
              <a:buNone/>
            </a:pPr>
            <a:r>
              <a:rPr lang="en" sz="1150">
                <a:solidFill>
                  <a:srgbClr val="D1D2D3"/>
                </a:solidFill>
                <a:highlight>
                  <a:srgbClr val="222529"/>
                </a:highlight>
              </a:rPr>
              <a:t>IQR = 16 minutes</a:t>
            </a:r>
            <a:endParaRPr sz="1150">
              <a:solidFill>
                <a:srgbClr val="D1D2D3"/>
              </a:solidFill>
              <a:highlight>
                <a:srgbClr val="222529"/>
              </a:highlight>
            </a:endParaRPr>
          </a:p>
          <a:p>
            <a:pPr indent="0" lvl="0" marL="0" rtl="0" algn="l">
              <a:spcBef>
                <a:spcPts val="0"/>
              </a:spcBef>
              <a:spcAft>
                <a:spcPts val="0"/>
              </a:spcAft>
              <a:buNone/>
            </a:pPr>
            <a:r>
              <a:rPr lang="en" sz="1150">
                <a:solidFill>
                  <a:srgbClr val="D1D2D3"/>
                </a:solidFill>
                <a:highlight>
                  <a:srgbClr val="222529"/>
                </a:highlight>
              </a:rPr>
              <a:t>Mean = 93.05 minutes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f2f0610fcd_4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f2f0610fcd_4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f2f0610fcd_4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f2f0610fcd_4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f2f0610fcd_4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f2f0610fcd_4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f2dd890f9a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f2dd890f9a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cb9a0b074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cb9a0b074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f2dd890f9a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f2dd890f9a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ecf99a74e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ecf99a74e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f059b93a0d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f059b93a0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f2f0610fcd_4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f2f0610fcd_4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ecf99a74e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ecf99a74e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e965474a9_3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e965474a9_3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723630543_5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723630543_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e965474a9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e965474a9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d251bb47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d251bb47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f2f0610fcd_4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f2f0610fcd_4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f2f0610fcd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f2f0610fcd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f2f0610fcd_4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f2f0610fcd_4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f2f0610fcd_4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f2f0610fcd_4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f059b93a0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f059b93a0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f059b93a0d_0_6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f059b93a0d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f059b93a0d_0_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f059b93a0d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723630543_1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723630543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d814cf7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d814cf7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hyperlink" Target="https://www.imdb.com" TargetMode="External"/><Relationship Id="rId4" Type="http://schemas.openxmlformats.org/officeDocument/2006/relationships/hyperlink" Target="https://www.themoviedb.org/?language=en-US" TargetMode="External"/><Relationship Id="rId5" Type="http://schemas.openxmlformats.org/officeDocument/2006/relationships/hyperlink" Target="https://www.kaggle.com/rounakbanik/the-movies-dataset" TargetMode="External"/><Relationship Id="rId6" Type="http://schemas.openxmlformats.org/officeDocument/2006/relationships/image" Target="../media/image26.png"/><Relationship Id="rId7"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2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hyperlink" Target="https://github.com/amaloney3/mlenv_movie_success_predictor" TargetMode="External"/><Relationship Id="rId4" Type="http://schemas.openxmlformats.org/officeDocument/2006/relationships/hyperlink" Target="https://github.com/amaloney3/mlenv_movie_success_predictor/blob/main/README.md"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5.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4587"/>
        </a:solidFill>
      </p:bgPr>
    </p:bg>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movie do you want to watch next?</a:t>
            </a:r>
            <a:endParaRPr/>
          </a:p>
        </p:txBody>
      </p:sp>
      <p:sp>
        <p:nvSpPr>
          <p:cNvPr id="73" name="Google Shape;73;p13"/>
          <p:cNvSpPr txBox="1"/>
          <p:nvPr>
            <p:ph idx="1" type="subTitle"/>
          </p:nvPr>
        </p:nvSpPr>
        <p:spPr>
          <a:xfrm>
            <a:off x="2390275" y="3238450"/>
            <a:ext cx="65070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predicting movie success using Movies MARK</a:t>
            </a:r>
            <a:r>
              <a:rPr b="1" baseline="30000" lang="en" sz="2500"/>
              <a:t>®</a:t>
            </a:r>
            <a:endParaRPr b="1"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265500" y="1778350"/>
            <a:ext cx="4045200" cy="131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b="0" sz="1800">
              <a:solidFill>
                <a:schemeClr val="lt2"/>
              </a:solidFill>
            </a:endParaRPr>
          </a:p>
          <a:p>
            <a:pPr indent="-387350" lvl="0" marL="457200" rtl="0" algn="l">
              <a:spcBef>
                <a:spcPts val="0"/>
              </a:spcBef>
              <a:spcAft>
                <a:spcPts val="0"/>
              </a:spcAft>
              <a:buClr>
                <a:schemeClr val="lt2"/>
              </a:buClr>
              <a:buSzPts val="2500"/>
              <a:buChar char="-"/>
            </a:pPr>
            <a:r>
              <a:rPr lang="en" sz="2500">
                <a:solidFill>
                  <a:schemeClr val="lt2"/>
                </a:solidFill>
              </a:rPr>
              <a:t>Internet Movies DataBase (IMDb)*</a:t>
            </a:r>
            <a:endParaRPr sz="2500">
              <a:solidFill>
                <a:schemeClr val="lt2"/>
              </a:solidFill>
            </a:endParaRPr>
          </a:p>
          <a:p>
            <a:pPr indent="-387350" lvl="0" marL="457200" rtl="0" algn="l">
              <a:spcBef>
                <a:spcPts val="0"/>
              </a:spcBef>
              <a:spcAft>
                <a:spcPts val="0"/>
              </a:spcAft>
              <a:buClr>
                <a:srgbClr val="B7B7B7"/>
              </a:buClr>
              <a:buSzPts val="2500"/>
              <a:buChar char="-"/>
            </a:pPr>
            <a:r>
              <a:rPr lang="en" sz="2500">
                <a:solidFill>
                  <a:schemeClr val="lt2"/>
                </a:solidFill>
              </a:rPr>
              <a:t>The Movies DataBase (TMDB)*</a:t>
            </a:r>
            <a:endParaRPr sz="2500">
              <a:solidFill>
                <a:srgbClr val="B7B7B7"/>
              </a:solidFill>
            </a:endParaRPr>
          </a:p>
          <a:p>
            <a:pPr indent="-387350" lvl="0" marL="457200" rtl="0" algn="l">
              <a:spcBef>
                <a:spcPts val="0"/>
              </a:spcBef>
              <a:spcAft>
                <a:spcPts val="0"/>
              </a:spcAft>
              <a:buClr>
                <a:srgbClr val="B7B7B7"/>
              </a:buClr>
              <a:buSzPts val="2500"/>
              <a:buChar char="-"/>
            </a:pPr>
            <a:r>
              <a:rPr lang="en" sz="2500">
                <a:solidFill>
                  <a:srgbClr val="B7B7B7"/>
                </a:solidFill>
              </a:rPr>
              <a:t>WikiPedia (not used)</a:t>
            </a:r>
            <a:endParaRPr sz="2500">
              <a:solidFill>
                <a:srgbClr val="B7B7B7"/>
              </a:solidFill>
            </a:endParaRPr>
          </a:p>
          <a:p>
            <a:pPr indent="-387350" lvl="0" marL="457200" rtl="0" algn="l">
              <a:spcBef>
                <a:spcPts val="0"/>
              </a:spcBef>
              <a:spcAft>
                <a:spcPts val="0"/>
              </a:spcAft>
              <a:buClr>
                <a:srgbClr val="B7B7B7"/>
              </a:buClr>
              <a:buSzPts val="2500"/>
              <a:buChar char="-"/>
            </a:pPr>
            <a:r>
              <a:rPr lang="en" sz="2500">
                <a:solidFill>
                  <a:srgbClr val="B7B7B7"/>
                </a:solidFill>
              </a:rPr>
              <a:t>Film Awards (IMDb)* (not used)</a:t>
            </a:r>
            <a:endParaRPr sz="2500">
              <a:solidFill>
                <a:srgbClr val="B7B7B7"/>
              </a:solidFill>
            </a:endParaRPr>
          </a:p>
        </p:txBody>
      </p:sp>
      <p:sp>
        <p:nvSpPr>
          <p:cNvPr id="134" name="Google Shape;134;p22"/>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lt2"/>
                </a:solidFill>
                <a:latin typeface="Lato"/>
                <a:ea typeface="Lato"/>
                <a:cs typeface="Lato"/>
                <a:sym typeface="Lato"/>
              </a:rPr>
              <a:t>Source:    </a:t>
            </a:r>
            <a:r>
              <a:rPr lang="en" sz="1000" u="sng">
                <a:solidFill>
                  <a:schemeClr val="hlink"/>
                </a:solidFill>
                <a:latin typeface="Lato"/>
                <a:ea typeface="Lato"/>
                <a:cs typeface="Lato"/>
                <a:sym typeface="Lato"/>
                <a:hlinkClick r:id="rId3"/>
              </a:rPr>
              <a:t>https://www.imdb.com</a:t>
            </a:r>
            <a:endParaRPr sz="1000">
              <a:solidFill>
                <a:schemeClr val="lt2"/>
              </a:solidFill>
              <a:latin typeface="Lato"/>
              <a:ea typeface="Lato"/>
              <a:cs typeface="Lato"/>
              <a:sym typeface="Lato"/>
            </a:endParaRPr>
          </a:p>
          <a:p>
            <a:pPr indent="0" lvl="0" marL="0" rtl="0" algn="l">
              <a:spcBef>
                <a:spcPts val="0"/>
              </a:spcBef>
              <a:spcAft>
                <a:spcPts val="0"/>
              </a:spcAft>
              <a:buNone/>
            </a:pPr>
            <a:r>
              <a:rPr lang="en" sz="1000">
                <a:solidFill>
                  <a:schemeClr val="lt2"/>
                </a:solidFill>
                <a:latin typeface="Lato"/>
                <a:ea typeface="Lato"/>
                <a:cs typeface="Lato"/>
                <a:sym typeface="Lato"/>
              </a:rPr>
              <a:t>	  </a:t>
            </a:r>
            <a:r>
              <a:rPr lang="en" sz="1000" u="sng">
                <a:solidFill>
                  <a:schemeClr val="hlink"/>
                </a:solidFill>
                <a:latin typeface="Lato"/>
                <a:ea typeface="Lato"/>
                <a:cs typeface="Lato"/>
                <a:sym typeface="Lato"/>
                <a:hlinkClick r:id="rId4"/>
              </a:rPr>
              <a:t>https://www.themoviedb.org/?language=en-US</a:t>
            </a:r>
            <a:endParaRPr sz="1000">
              <a:solidFill>
                <a:schemeClr val="lt2"/>
              </a:solidFill>
              <a:latin typeface="Lato"/>
              <a:ea typeface="Lato"/>
              <a:cs typeface="Lato"/>
              <a:sym typeface="Lato"/>
            </a:endParaRPr>
          </a:p>
          <a:p>
            <a:pPr indent="0" lvl="0" marL="0" rtl="0" algn="l">
              <a:spcBef>
                <a:spcPts val="0"/>
              </a:spcBef>
              <a:spcAft>
                <a:spcPts val="0"/>
              </a:spcAft>
              <a:buNone/>
            </a:pPr>
            <a:r>
              <a:rPr lang="en" sz="1000">
                <a:solidFill>
                  <a:schemeClr val="lt2"/>
                </a:solidFill>
                <a:latin typeface="Lato"/>
                <a:ea typeface="Lato"/>
                <a:cs typeface="Lato"/>
                <a:sym typeface="Lato"/>
              </a:rPr>
              <a:t>	  </a:t>
            </a:r>
            <a:r>
              <a:rPr lang="en" sz="1000" u="sng">
                <a:solidFill>
                  <a:schemeClr val="hlink"/>
                </a:solidFill>
                <a:latin typeface="Lato"/>
                <a:ea typeface="Lato"/>
                <a:cs typeface="Lato"/>
                <a:sym typeface="Lato"/>
                <a:hlinkClick r:id="rId5"/>
              </a:rPr>
              <a:t>https://www.kaggle.com/rounakbanik/the-movies-dataset</a:t>
            </a:r>
            <a:endParaRPr sz="1000">
              <a:solidFill>
                <a:schemeClr val="lt2"/>
              </a:solidFill>
              <a:latin typeface="Lato"/>
              <a:ea typeface="Lato"/>
              <a:cs typeface="Lato"/>
              <a:sym typeface="Lato"/>
            </a:endParaRPr>
          </a:p>
          <a:p>
            <a:pPr indent="0" lvl="0" marL="0" rtl="0" algn="l">
              <a:spcBef>
                <a:spcPts val="0"/>
              </a:spcBef>
              <a:spcAft>
                <a:spcPts val="0"/>
              </a:spcAft>
              <a:buNone/>
            </a:pPr>
            <a:r>
              <a:t/>
            </a:r>
            <a:endParaRPr sz="1000">
              <a:solidFill>
                <a:schemeClr val="lt2"/>
              </a:solidFill>
              <a:latin typeface="Lato"/>
              <a:ea typeface="Lato"/>
              <a:cs typeface="Lato"/>
              <a:sym typeface="Lato"/>
            </a:endParaRPr>
          </a:p>
        </p:txBody>
      </p:sp>
      <p:pic>
        <p:nvPicPr>
          <p:cNvPr id="135" name="Google Shape;135;p22"/>
          <p:cNvPicPr preferRelativeResize="0"/>
          <p:nvPr/>
        </p:nvPicPr>
        <p:blipFill>
          <a:blip r:embed="rId6">
            <a:alphaModFix/>
          </a:blip>
          <a:stretch>
            <a:fillRect/>
          </a:stretch>
        </p:blipFill>
        <p:spPr>
          <a:xfrm>
            <a:off x="5242725" y="612125"/>
            <a:ext cx="1893275" cy="1838901"/>
          </a:xfrm>
          <a:prstGeom prst="rect">
            <a:avLst/>
          </a:prstGeom>
          <a:noFill/>
          <a:ln>
            <a:noFill/>
          </a:ln>
        </p:spPr>
      </p:pic>
      <p:pic>
        <p:nvPicPr>
          <p:cNvPr id="136" name="Google Shape;136;p22"/>
          <p:cNvPicPr preferRelativeResize="0"/>
          <p:nvPr/>
        </p:nvPicPr>
        <p:blipFill>
          <a:blip r:embed="rId7">
            <a:alphaModFix/>
          </a:blip>
          <a:stretch>
            <a:fillRect/>
          </a:stretch>
        </p:blipFill>
        <p:spPr>
          <a:xfrm>
            <a:off x="5226800" y="198750"/>
            <a:ext cx="2661148" cy="2538800"/>
          </a:xfrm>
          <a:prstGeom prst="rect">
            <a:avLst/>
          </a:prstGeom>
          <a:noFill/>
          <a:ln>
            <a:noFill/>
          </a:ln>
        </p:spPr>
      </p:pic>
      <p:sp>
        <p:nvSpPr>
          <p:cNvPr id="137" name="Google Shape;137;p22"/>
          <p:cNvSpPr txBox="1"/>
          <p:nvPr/>
        </p:nvSpPr>
        <p:spPr>
          <a:xfrm rot="-1063602">
            <a:off x="7552821" y="168187"/>
            <a:ext cx="3461346" cy="52343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accent6"/>
                </a:solidFill>
                <a:latin typeface="Lato"/>
                <a:ea typeface="Lato"/>
                <a:cs typeface="Lato"/>
                <a:sym typeface="Lato"/>
              </a:rPr>
              <a:t>Directors</a:t>
            </a:r>
            <a:endParaRPr b="1" sz="2200">
              <a:solidFill>
                <a:schemeClr val="accent6"/>
              </a:solidFill>
              <a:latin typeface="Lato"/>
              <a:ea typeface="Lato"/>
              <a:cs typeface="Lato"/>
              <a:sym typeface="Lato"/>
            </a:endParaRPr>
          </a:p>
        </p:txBody>
      </p:sp>
      <p:sp>
        <p:nvSpPr>
          <p:cNvPr id="138" name="Google Shape;138;p22"/>
          <p:cNvSpPr txBox="1"/>
          <p:nvPr/>
        </p:nvSpPr>
        <p:spPr>
          <a:xfrm rot="-596">
            <a:off x="7731796" y="1130338"/>
            <a:ext cx="3461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accent6"/>
                </a:solidFill>
                <a:latin typeface="Lato"/>
                <a:ea typeface="Lato"/>
                <a:cs typeface="Lato"/>
                <a:sym typeface="Lato"/>
              </a:rPr>
              <a:t>Actors</a:t>
            </a:r>
            <a:endParaRPr b="1" sz="2200">
              <a:solidFill>
                <a:schemeClr val="accent6"/>
              </a:solidFill>
              <a:latin typeface="Lato"/>
              <a:ea typeface="Lato"/>
              <a:cs typeface="Lato"/>
              <a:sym typeface="Lato"/>
            </a:endParaRPr>
          </a:p>
        </p:txBody>
      </p:sp>
      <p:sp>
        <p:nvSpPr>
          <p:cNvPr id="139" name="Google Shape;139;p22"/>
          <p:cNvSpPr txBox="1"/>
          <p:nvPr/>
        </p:nvSpPr>
        <p:spPr>
          <a:xfrm rot="907573">
            <a:off x="7579358" y="1989414"/>
            <a:ext cx="3461634" cy="523316"/>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accent6"/>
                </a:solidFill>
                <a:latin typeface="Lato"/>
                <a:ea typeface="Lato"/>
                <a:cs typeface="Lato"/>
                <a:sym typeface="Lato"/>
              </a:rPr>
              <a:t>Genres</a:t>
            </a:r>
            <a:endParaRPr b="1" sz="2200">
              <a:solidFill>
                <a:schemeClr val="accent6"/>
              </a:solidFill>
              <a:latin typeface="Lato"/>
              <a:ea typeface="Lato"/>
              <a:cs typeface="Lato"/>
              <a:sym typeface="Lato"/>
            </a:endParaRPr>
          </a:p>
        </p:txBody>
      </p:sp>
      <p:sp>
        <p:nvSpPr>
          <p:cNvPr id="140" name="Google Shape;140;p22"/>
          <p:cNvSpPr txBox="1"/>
          <p:nvPr/>
        </p:nvSpPr>
        <p:spPr>
          <a:xfrm rot="852508">
            <a:off x="4800995" y="2634741"/>
            <a:ext cx="3461387" cy="52329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accent6"/>
                </a:solidFill>
                <a:latin typeface="Lato"/>
                <a:ea typeface="Lato"/>
                <a:cs typeface="Lato"/>
                <a:sym typeface="Lato"/>
              </a:rPr>
              <a:t>Budget</a:t>
            </a:r>
            <a:endParaRPr b="1" sz="2200">
              <a:solidFill>
                <a:schemeClr val="accent6"/>
              </a:solidFill>
              <a:latin typeface="Lato"/>
              <a:ea typeface="Lato"/>
              <a:cs typeface="Lato"/>
              <a:sym typeface="Lato"/>
            </a:endParaRPr>
          </a:p>
        </p:txBody>
      </p:sp>
      <p:sp>
        <p:nvSpPr>
          <p:cNvPr id="141" name="Google Shape;141;p22"/>
          <p:cNvSpPr txBox="1"/>
          <p:nvPr/>
        </p:nvSpPr>
        <p:spPr>
          <a:xfrm rot="1473690">
            <a:off x="4598077" y="3291291"/>
            <a:ext cx="3461403" cy="523429"/>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accent6"/>
                </a:solidFill>
                <a:latin typeface="Lato"/>
                <a:ea typeface="Lato"/>
                <a:cs typeface="Lato"/>
                <a:sym typeface="Lato"/>
              </a:rPr>
              <a:t>Revenue</a:t>
            </a:r>
            <a:endParaRPr b="1" sz="2200">
              <a:solidFill>
                <a:schemeClr val="accent6"/>
              </a:solidFill>
              <a:latin typeface="Lato"/>
              <a:ea typeface="Lato"/>
              <a:cs typeface="Lato"/>
              <a:sym typeface="Lato"/>
            </a:endParaRPr>
          </a:p>
        </p:txBody>
      </p:sp>
      <p:sp>
        <p:nvSpPr>
          <p:cNvPr id="142" name="Google Shape;142;p22"/>
          <p:cNvSpPr txBox="1"/>
          <p:nvPr/>
        </p:nvSpPr>
        <p:spPr>
          <a:xfrm rot="1059175">
            <a:off x="5240576" y="3876907"/>
            <a:ext cx="3461499" cy="523247"/>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2200">
                <a:solidFill>
                  <a:schemeClr val="accent6"/>
                </a:solidFill>
                <a:latin typeface="Lato"/>
                <a:ea typeface="Lato"/>
                <a:cs typeface="Lato"/>
                <a:sym typeface="Lato"/>
              </a:rPr>
              <a:t>User Ratings</a:t>
            </a:r>
            <a:endParaRPr b="1" sz="2200">
              <a:solidFill>
                <a:schemeClr val="accent6"/>
              </a:solidFill>
              <a:latin typeface="Lato"/>
              <a:ea typeface="Lato"/>
              <a:cs typeface="Lato"/>
              <a:sym typeface="Lato"/>
            </a:endParaRPr>
          </a:p>
        </p:txBody>
      </p:sp>
      <p:sp>
        <p:nvSpPr>
          <p:cNvPr id="143" name="Google Shape;143;p22"/>
          <p:cNvSpPr txBox="1"/>
          <p:nvPr/>
        </p:nvSpPr>
        <p:spPr>
          <a:xfrm rot="1823536">
            <a:off x="5501410" y="3215150"/>
            <a:ext cx="3461237" cy="523322"/>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2200">
                <a:solidFill>
                  <a:schemeClr val="accent6"/>
                </a:solidFill>
                <a:latin typeface="Lato"/>
                <a:ea typeface="Lato"/>
                <a:cs typeface="Lato"/>
                <a:sym typeface="Lato"/>
              </a:rPr>
              <a:t>MetaScore</a:t>
            </a:r>
            <a:endParaRPr b="1" sz="2200">
              <a:solidFill>
                <a:schemeClr val="accent6"/>
              </a:solidFill>
              <a:latin typeface="Lato"/>
              <a:ea typeface="Lato"/>
              <a:cs typeface="Lato"/>
              <a:sym typeface="Lato"/>
            </a:endParaRPr>
          </a:p>
        </p:txBody>
      </p:sp>
      <p:sp>
        <p:nvSpPr>
          <p:cNvPr id="144" name="Google Shape;144;p22"/>
          <p:cNvSpPr txBox="1"/>
          <p:nvPr/>
        </p:nvSpPr>
        <p:spPr>
          <a:xfrm rot="143653">
            <a:off x="5083838" y="4582527"/>
            <a:ext cx="3461422" cy="523358"/>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2200">
                <a:solidFill>
                  <a:schemeClr val="accent6"/>
                </a:solidFill>
                <a:latin typeface="Lato"/>
                <a:ea typeface="Lato"/>
                <a:cs typeface="Lato"/>
                <a:sym typeface="Lato"/>
              </a:rPr>
              <a:t>Critic Scores</a:t>
            </a:r>
            <a:endParaRPr b="1" sz="2200">
              <a:solidFill>
                <a:schemeClr val="accent6"/>
              </a:solidFill>
              <a:latin typeface="Lato"/>
              <a:ea typeface="Lato"/>
              <a:cs typeface="Lato"/>
              <a:sym typeface="Lato"/>
            </a:endParaRPr>
          </a:p>
        </p:txBody>
      </p:sp>
      <p:sp>
        <p:nvSpPr>
          <p:cNvPr id="145" name="Google Shape;145;p22"/>
          <p:cNvSpPr txBox="1"/>
          <p:nvPr/>
        </p:nvSpPr>
        <p:spPr>
          <a:xfrm rot="-596">
            <a:off x="4645921" y="42438"/>
            <a:ext cx="34614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accent6"/>
                </a:solidFill>
                <a:latin typeface="Lato"/>
                <a:ea typeface="Lato"/>
                <a:cs typeface="Lato"/>
                <a:sym typeface="Lato"/>
              </a:rPr>
              <a:t>Worldwide</a:t>
            </a:r>
            <a:endParaRPr b="1" sz="2200">
              <a:solidFill>
                <a:schemeClr val="accent6"/>
              </a:solidFill>
              <a:latin typeface="Lato"/>
              <a:ea typeface="Lato"/>
              <a:cs typeface="Lato"/>
              <a:sym typeface="Lato"/>
            </a:endParaRPr>
          </a:p>
          <a:p>
            <a:pPr indent="0" lvl="0" marL="0" rtl="0" algn="l">
              <a:spcBef>
                <a:spcPts val="0"/>
              </a:spcBef>
              <a:spcAft>
                <a:spcPts val="0"/>
              </a:spcAft>
              <a:buNone/>
            </a:pPr>
            <a:r>
              <a:rPr b="1" lang="en" sz="2200">
                <a:solidFill>
                  <a:schemeClr val="accent6"/>
                </a:solidFill>
                <a:latin typeface="Lato"/>
                <a:ea typeface="Lato"/>
                <a:cs typeface="Lato"/>
                <a:sym typeface="Lato"/>
              </a:rPr>
              <a:t>Movies</a:t>
            </a:r>
            <a:endParaRPr b="1" sz="2200">
              <a:solidFill>
                <a:schemeClr val="accent6"/>
              </a:solidFill>
              <a:latin typeface="Lato"/>
              <a:ea typeface="Lato"/>
              <a:cs typeface="Lato"/>
              <a:sym typeface="Lato"/>
            </a:endParaRPr>
          </a:p>
        </p:txBody>
      </p:sp>
      <p:sp>
        <p:nvSpPr>
          <p:cNvPr id="146" name="Google Shape;146;p22"/>
          <p:cNvSpPr txBox="1"/>
          <p:nvPr/>
        </p:nvSpPr>
        <p:spPr>
          <a:xfrm>
            <a:off x="6282275" y="2355513"/>
            <a:ext cx="34614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200">
                <a:solidFill>
                  <a:schemeClr val="accent6"/>
                </a:solidFill>
                <a:latin typeface="Lato"/>
                <a:ea typeface="Lato"/>
                <a:cs typeface="Lato"/>
                <a:sym typeface="Lato"/>
              </a:rPr>
              <a:t>1970+</a:t>
            </a:r>
            <a:endParaRPr b="1" sz="7200">
              <a:solidFill>
                <a:schemeClr val="accent6"/>
              </a:solidFill>
              <a:latin typeface="Lato"/>
              <a:ea typeface="Lato"/>
              <a:cs typeface="Lato"/>
              <a:sym typeface="Lato"/>
            </a:endParaRPr>
          </a:p>
        </p:txBody>
      </p:sp>
      <p:sp>
        <p:nvSpPr>
          <p:cNvPr id="147" name="Google Shape;147;p22"/>
          <p:cNvSpPr txBox="1"/>
          <p:nvPr/>
        </p:nvSpPr>
        <p:spPr>
          <a:xfrm>
            <a:off x="304800" y="3048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Raleway"/>
                <a:ea typeface="Raleway"/>
                <a:cs typeface="Raleway"/>
                <a:sym typeface="Raleway"/>
              </a:rPr>
              <a:t>Our Data Exploration</a:t>
            </a:r>
            <a:endParaRPr/>
          </a:p>
        </p:txBody>
      </p:sp>
      <p:sp>
        <p:nvSpPr>
          <p:cNvPr id="148" name="Google Shape;148;p22"/>
          <p:cNvSpPr txBox="1"/>
          <p:nvPr/>
        </p:nvSpPr>
        <p:spPr>
          <a:xfrm>
            <a:off x="212775" y="4252750"/>
            <a:ext cx="1063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lt2"/>
                </a:solidFill>
                <a:latin typeface="Lato"/>
                <a:ea typeface="Lato"/>
                <a:cs typeface="Lato"/>
                <a:sym typeface="Lato"/>
              </a:rPr>
              <a:t>* See Appendix</a:t>
            </a:r>
            <a:endParaRPr sz="1000">
              <a:solidFill>
                <a:schemeClr val="lt2"/>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3"/>
          <p:cNvSpPr txBox="1"/>
          <p:nvPr>
            <p:ph type="title"/>
          </p:nvPr>
        </p:nvSpPr>
        <p:spPr>
          <a:xfrm>
            <a:off x="265500" y="1473550"/>
            <a:ext cx="4045200" cy="13182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en" sz="2500">
                <a:solidFill>
                  <a:schemeClr val="lt2"/>
                </a:solidFill>
              </a:rPr>
              <a:t>Data</a:t>
            </a:r>
            <a:r>
              <a:rPr lang="en" sz="2500">
                <a:solidFill>
                  <a:schemeClr val="lt2"/>
                </a:solidFill>
              </a:rPr>
              <a:t> &gt;</a:t>
            </a:r>
            <a:endParaRPr sz="2500">
              <a:solidFill>
                <a:schemeClr val="lt2"/>
              </a:solidFill>
            </a:endParaRPr>
          </a:p>
          <a:p>
            <a:pPr indent="0" lvl="0" marL="457200" rtl="0" algn="l">
              <a:spcBef>
                <a:spcPts val="0"/>
              </a:spcBef>
              <a:spcAft>
                <a:spcPts val="0"/>
              </a:spcAft>
              <a:buNone/>
            </a:pPr>
            <a:r>
              <a:rPr lang="en" sz="2500">
                <a:solidFill>
                  <a:schemeClr val="lt2"/>
                </a:solidFill>
              </a:rPr>
              <a:t>AWS RD + S3 &gt; </a:t>
            </a:r>
            <a:endParaRPr sz="2500">
              <a:solidFill>
                <a:schemeClr val="lt2"/>
              </a:solidFill>
            </a:endParaRPr>
          </a:p>
          <a:p>
            <a:pPr indent="0" lvl="0" marL="457200" rtl="0" algn="l">
              <a:spcBef>
                <a:spcPts val="0"/>
              </a:spcBef>
              <a:spcAft>
                <a:spcPts val="0"/>
              </a:spcAft>
              <a:buNone/>
            </a:pPr>
            <a:r>
              <a:rPr lang="en" sz="2500">
                <a:solidFill>
                  <a:schemeClr val="lt2"/>
                </a:solidFill>
              </a:rPr>
              <a:t>Postgres &gt;</a:t>
            </a:r>
            <a:endParaRPr sz="2500">
              <a:solidFill>
                <a:schemeClr val="lt2"/>
              </a:solidFill>
            </a:endParaRPr>
          </a:p>
          <a:p>
            <a:pPr indent="0" lvl="0" marL="457200" rtl="0" algn="l">
              <a:spcBef>
                <a:spcPts val="0"/>
              </a:spcBef>
              <a:spcAft>
                <a:spcPts val="0"/>
              </a:spcAft>
              <a:buNone/>
            </a:pPr>
            <a:r>
              <a:rPr lang="en" sz="2500">
                <a:solidFill>
                  <a:schemeClr val="lt2"/>
                </a:solidFill>
              </a:rPr>
              <a:t>Jupyter Notebook &gt;</a:t>
            </a:r>
            <a:endParaRPr sz="2500">
              <a:solidFill>
                <a:schemeClr val="lt2"/>
              </a:solidFill>
            </a:endParaRPr>
          </a:p>
          <a:p>
            <a:pPr indent="0" lvl="0" marL="457200" rtl="0" algn="l">
              <a:spcBef>
                <a:spcPts val="0"/>
              </a:spcBef>
              <a:spcAft>
                <a:spcPts val="0"/>
              </a:spcAft>
              <a:buNone/>
            </a:pPr>
            <a:r>
              <a:rPr lang="en" sz="2500">
                <a:solidFill>
                  <a:schemeClr val="lt2"/>
                </a:solidFill>
              </a:rPr>
              <a:t>Pandas &gt;</a:t>
            </a:r>
            <a:endParaRPr sz="2500">
              <a:solidFill>
                <a:schemeClr val="lt2"/>
              </a:solidFill>
            </a:endParaRPr>
          </a:p>
          <a:p>
            <a:pPr indent="0" lvl="0" marL="457200" rtl="0" algn="l">
              <a:spcBef>
                <a:spcPts val="0"/>
              </a:spcBef>
              <a:spcAft>
                <a:spcPts val="0"/>
              </a:spcAft>
              <a:buNone/>
            </a:pPr>
            <a:r>
              <a:t/>
            </a:r>
            <a:endParaRPr sz="2500">
              <a:solidFill>
                <a:schemeClr val="lt2"/>
              </a:solidFill>
            </a:endParaRPr>
          </a:p>
        </p:txBody>
      </p:sp>
      <p:sp>
        <p:nvSpPr>
          <p:cNvPr id="154" name="Google Shape;154;p23"/>
          <p:cNvSpPr txBox="1"/>
          <p:nvPr/>
        </p:nvSpPr>
        <p:spPr>
          <a:xfrm>
            <a:off x="4840125" y="104350"/>
            <a:ext cx="50886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200">
                <a:solidFill>
                  <a:schemeClr val="accent6"/>
                </a:solidFill>
                <a:latin typeface="Lato"/>
                <a:ea typeface="Lato"/>
                <a:cs typeface="Lato"/>
                <a:sym typeface="Lato"/>
              </a:rPr>
              <a:t>55 </a:t>
            </a:r>
            <a:r>
              <a:rPr b="1" lang="en" sz="2200">
                <a:solidFill>
                  <a:schemeClr val="accent6"/>
                </a:solidFill>
                <a:latin typeface="Lato"/>
                <a:ea typeface="Lato"/>
                <a:cs typeface="Lato"/>
                <a:sym typeface="Lato"/>
              </a:rPr>
              <a:t>Categorical</a:t>
            </a:r>
            <a:r>
              <a:rPr b="1" lang="en" sz="2200">
                <a:solidFill>
                  <a:schemeClr val="accent6"/>
                </a:solidFill>
                <a:latin typeface="Lato"/>
                <a:ea typeface="Lato"/>
                <a:cs typeface="Lato"/>
                <a:sym typeface="Lato"/>
              </a:rPr>
              <a:t> Variables</a:t>
            </a:r>
            <a:endParaRPr b="1" sz="7200">
              <a:solidFill>
                <a:schemeClr val="accent6"/>
              </a:solidFill>
              <a:latin typeface="Lato"/>
              <a:ea typeface="Lato"/>
              <a:cs typeface="Lato"/>
              <a:sym typeface="Lato"/>
            </a:endParaRPr>
          </a:p>
        </p:txBody>
      </p:sp>
      <p:sp>
        <p:nvSpPr>
          <p:cNvPr id="155" name="Google Shape;155;p23"/>
          <p:cNvSpPr txBox="1"/>
          <p:nvPr/>
        </p:nvSpPr>
        <p:spPr>
          <a:xfrm>
            <a:off x="4840125" y="997600"/>
            <a:ext cx="50886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200">
                <a:solidFill>
                  <a:schemeClr val="accent6"/>
                </a:solidFill>
                <a:latin typeface="Lato"/>
                <a:ea typeface="Lato"/>
                <a:cs typeface="Lato"/>
                <a:sym typeface="Lato"/>
              </a:rPr>
              <a:t>13</a:t>
            </a:r>
            <a:r>
              <a:rPr b="1" lang="en" sz="7200">
                <a:solidFill>
                  <a:schemeClr val="accent6"/>
                </a:solidFill>
                <a:latin typeface="Lato"/>
                <a:ea typeface="Lato"/>
                <a:cs typeface="Lato"/>
                <a:sym typeface="Lato"/>
              </a:rPr>
              <a:t> </a:t>
            </a:r>
            <a:r>
              <a:rPr b="1" lang="en" sz="2200">
                <a:solidFill>
                  <a:schemeClr val="accent6"/>
                </a:solidFill>
                <a:latin typeface="Lato"/>
                <a:ea typeface="Lato"/>
                <a:cs typeface="Lato"/>
                <a:sym typeface="Lato"/>
              </a:rPr>
              <a:t>Numerical</a:t>
            </a:r>
            <a:r>
              <a:rPr b="1" lang="en" sz="2200">
                <a:solidFill>
                  <a:schemeClr val="accent6"/>
                </a:solidFill>
                <a:latin typeface="Lato"/>
                <a:ea typeface="Lato"/>
                <a:cs typeface="Lato"/>
                <a:sym typeface="Lato"/>
              </a:rPr>
              <a:t> Variables</a:t>
            </a:r>
            <a:endParaRPr b="1" sz="7200">
              <a:solidFill>
                <a:schemeClr val="accent6"/>
              </a:solidFill>
              <a:latin typeface="Lato"/>
              <a:ea typeface="Lato"/>
              <a:cs typeface="Lato"/>
              <a:sym typeface="Lato"/>
            </a:endParaRPr>
          </a:p>
        </p:txBody>
      </p:sp>
      <p:sp>
        <p:nvSpPr>
          <p:cNvPr id="156" name="Google Shape;156;p23"/>
          <p:cNvSpPr txBox="1"/>
          <p:nvPr/>
        </p:nvSpPr>
        <p:spPr>
          <a:xfrm>
            <a:off x="5369350" y="1849050"/>
            <a:ext cx="50886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200">
                <a:solidFill>
                  <a:schemeClr val="accent6"/>
                </a:solidFill>
                <a:latin typeface="Lato"/>
                <a:ea typeface="Lato"/>
                <a:cs typeface="Lato"/>
                <a:sym typeface="Lato"/>
              </a:rPr>
              <a:t>2</a:t>
            </a:r>
            <a:r>
              <a:rPr b="1" lang="en" sz="7200">
                <a:solidFill>
                  <a:schemeClr val="accent6"/>
                </a:solidFill>
                <a:latin typeface="Lato"/>
                <a:ea typeface="Lato"/>
                <a:cs typeface="Lato"/>
                <a:sym typeface="Lato"/>
              </a:rPr>
              <a:t> </a:t>
            </a:r>
            <a:r>
              <a:rPr b="1" lang="en" sz="2200">
                <a:solidFill>
                  <a:schemeClr val="accent6"/>
                </a:solidFill>
                <a:latin typeface="Lato"/>
                <a:ea typeface="Lato"/>
                <a:cs typeface="Lato"/>
                <a:sym typeface="Lato"/>
              </a:rPr>
              <a:t>Boolean</a:t>
            </a:r>
            <a:r>
              <a:rPr b="1" lang="en" sz="2200">
                <a:solidFill>
                  <a:schemeClr val="accent6"/>
                </a:solidFill>
                <a:latin typeface="Lato"/>
                <a:ea typeface="Lato"/>
                <a:cs typeface="Lato"/>
                <a:sym typeface="Lato"/>
              </a:rPr>
              <a:t> Variables</a:t>
            </a:r>
            <a:endParaRPr b="1" sz="7200">
              <a:solidFill>
                <a:schemeClr val="accent6"/>
              </a:solidFill>
              <a:latin typeface="Lato"/>
              <a:ea typeface="Lato"/>
              <a:cs typeface="Lato"/>
              <a:sym typeface="Lato"/>
            </a:endParaRPr>
          </a:p>
        </p:txBody>
      </p:sp>
      <p:cxnSp>
        <p:nvCxnSpPr>
          <p:cNvPr id="157" name="Google Shape;157;p23"/>
          <p:cNvCxnSpPr/>
          <p:nvPr/>
        </p:nvCxnSpPr>
        <p:spPr>
          <a:xfrm>
            <a:off x="4690350" y="3023250"/>
            <a:ext cx="4349700" cy="0"/>
          </a:xfrm>
          <a:prstGeom prst="straightConnector1">
            <a:avLst/>
          </a:prstGeom>
          <a:noFill/>
          <a:ln cap="flat" cmpd="sng" w="9525">
            <a:solidFill>
              <a:schemeClr val="lt1"/>
            </a:solidFill>
            <a:prstDash val="solid"/>
            <a:round/>
            <a:headEnd len="med" w="med" type="none"/>
            <a:tailEnd len="med" w="med" type="none"/>
          </a:ln>
        </p:spPr>
      </p:cxnSp>
      <p:sp>
        <p:nvSpPr>
          <p:cNvPr id="158" name="Google Shape;158;p23"/>
          <p:cNvSpPr txBox="1"/>
          <p:nvPr/>
        </p:nvSpPr>
        <p:spPr>
          <a:xfrm>
            <a:off x="4909825" y="2989650"/>
            <a:ext cx="50886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200">
                <a:solidFill>
                  <a:schemeClr val="accent6"/>
                </a:solidFill>
                <a:latin typeface="Lato"/>
                <a:ea typeface="Lato"/>
                <a:cs typeface="Lato"/>
                <a:sym typeface="Lato"/>
              </a:rPr>
              <a:t>70</a:t>
            </a:r>
            <a:r>
              <a:rPr b="1" lang="en" sz="7200">
                <a:solidFill>
                  <a:schemeClr val="accent6"/>
                </a:solidFill>
                <a:latin typeface="Lato"/>
                <a:ea typeface="Lato"/>
                <a:cs typeface="Lato"/>
                <a:sym typeface="Lato"/>
              </a:rPr>
              <a:t> </a:t>
            </a:r>
            <a:r>
              <a:rPr b="1" lang="en" sz="2200">
                <a:solidFill>
                  <a:schemeClr val="accent6"/>
                </a:solidFill>
                <a:latin typeface="Lato"/>
                <a:ea typeface="Lato"/>
                <a:cs typeface="Lato"/>
                <a:sym typeface="Lato"/>
              </a:rPr>
              <a:t>Total</a:t>
            </a:r>
            <a:r>
              <a:rPr b="1" lang="en" sz="2200">
                <a:solidFill>
                  <a:schemeClr val="accent6"/>
                </a:solidFill>
                <a:latin typeface="Lato"/>
                <a:ea typeface="Lato"/>
                <a:cs typeface="Lato"/>
                <a:sym typeface="Lato"/>
              </a:rPr>
              <a:t> Variables</a:t>
            </a:r>
            <a:endParaRPr b="1" sz="7200">
              <a:solidFill>
                <a:schemeClr val="accent6"/>
              </a:solidFill>
              <a:latin typeface="Lato"/>
              <a:ea typeface="Lato"/>
              <a:cs typeface="Lato"/>
              <a:sym typeface="Lato"/>
            </a:endParaRPr>
          </a:p>
        </p:txBody>
      </p:sp>
      <p:sp>
        <p:nvSpPr>
          <p:cNvPr id="159" name="Google Shape;159;p23"/>
          <p:cNvSpPr txBox="1"/>
          <p:nvPr/>
        </p:nvSpPr>
        <p:spPr>
          <a:xfrm>
            <a:off x="4766550" y="2471525"/>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accent6"/>
                </a:solidFill>
                <a:latin typeface="Lato"/>
                <a:ea typeface="Lato"/>
                <a:cs typeface="Lato"/>
                <a:sym typeface="Lato"/>
              </a:rPr>
              <a:t>+</a:t>
            </a:r>
            <a:endParaRPr/>
          </a:p>
        </p:txBody>
      </p:sp>
      <p:sp>
        <p:nvSpPr>
          <p:cNvPr id="160" name="Google Shape;160;p23"/>
          <p:cNvSpPr txBox="1"/>
          <p:nvPr/>
        </p:nvSpPr>
        <p:spPr>
          <a:xfrm>
            <a:off x="304800" y="3048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Raleway"/>
                <a:ea typeface="Raleway"/>
                <a:cs typeface="Raleway"/>
                <a:sym typeface="Raleway"/>
              </a:rPr>
              <a:t>Our Data Exploration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4"/>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Where do we talk about the database?</a:t>
            </a:r>
            <a:endParaRPr/>
          </a:p>
        </p:txBody>
      </p:sp>
      <p:sp>
        <p:nvSpPr>
          <p:cNvPr id="166" name="Google Shape;166;p24"/>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Rose</a:t>
            </a:r>
            <a:endParaRPr/>
          </a:p>
        </p:txBody>
      </p:sp>
      <p:sp>
        <p:nvSpPr>
          <p:cNvPr id="167" name="Google Shape;167;p2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Need content from Rose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5"/>
          <p:cNvSpPr/>
          <p:nvPr/>
        </p:nvSpPr>
        <p:spPr>
          <a:xfrm>
            <a:off x="4199350" y="-27300"/>
            <a:ext cx="4791900" cy="5231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5"/>
          <p:cNvSpPr txBox="1"/>
          <p:nvPr>
            <p:ph type="title"/>
          </p:nvPr>
        </p:nvSpPr>
        <p:spPr>
          <a:xfrm rot="-5400000">
            <a:off x="-2963600" y="2991600"/>
            <a:ext cx="7301400" cy="1318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6000">
                <a:solidFill>
                  <a:schemeClr val="accent1"/>
                </a:solidFill>
              </a:rPr>
              <a:t>Technologies </a:t>
            </a:r>
            <a:endParaRPr sz="6000">
              <a:solidFill>
                <a:schemeClr val="accent1"/>
              </a:solidFill>
            </a:endParaRPr>
          </a:p>
        </p:txBody>
      </p:sp>
      <p:sp>
        <p:nvSpPr>
          <p:cNvPr id="174" name="Google Shape;174;p25"/>
          <p:cNvSpPr txBox="1"/>
          <p:nvPr/>
        </p:nvSpPr>
        <p:spPr>
          <a:xfrm>
            <a:off x="1868075" y="141525"/>
            <a:ext cx="69267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dk1"/>
                </a:solidFill>
                <a:latin typeface="Lato"/>
                <a:ea typeface="Lato"/>
                <a:cs typeface="Lato"/>
                <a:sym typeface="Lato"/>
              </a:rPr>
              <a:t>Data Cleaning + Analysis:</a:t>
            </a:r>
            <a:r>
              <a:rPr b="1" lang="en" sz="2500">
                <a:solidFill>
                  <a:schemeClr val="accent6"/>
                </a:solidFill>
                <a:latin typeface="Lato"/>
                <a:ea typeface="Lato"/>
                <a:cs typeface="Lato"/>
                <a:sym typeface="Lato"/>
              </a:rPr>
              <a:t> </a:t>
            </a:r>
            <a:r>
              <a:rPr lang="en" sz="2500">
                <a:solidFill>
                  <a:schemeClr val="accent6"/>
                </a:solidFill>
                <a:latin typeface="Lato"/>
                <a:ea typeface="Lato"/>
                <a:cs typeface="Lato"/>
                <a:sym typeface="Lato"/>
              </a:rPr>
              <a:t>Python 3.8.5, Pandas Library 1.3.2 (and dozens more*) in Jupyter Notebook 6.1.4</a:t>
            </a:r>
            <a:endParaRPr sz="2500">
              <a:solidFill>
                <a:schemeClr val="accent6"/>
              </a:solidFill>
              <a:latin typeface="Lato"/>
              <a:ea typeface="Lato"/>
              <a:cs typeface="Lato"/>
              <a:sym typeface="Lato"/>
            </a:endParaRPr>
          </a:p>
        </p:txBody>
      </p:sp>
      <p:sp>
        <p:nvSpPr>
          <p:cNvPr id="175" name="Google Shape;175;p25"/>
          <p:cNvSpPr txBox="1"/>
          <p:nvPr/>
        </p:nvSpPr>
        <p:spPr>
          <a:xfrm>
            <a:off x="1868075" y="1547075"/>
            <a:ext cx="65832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dk1"/>
                </a:solidFill>
                <a:latin typeface="Lato"/>
                <a:ea typeface="Lato"/>
                <a:cs typeface="Lato"/>
                <a:sym typeface="Lato"/>
              </a:rPr>
              <a:t>Data Storage: </a:t>
            </a:r>
            <a:r>
              <a:rPr lang="en" sz="2500">
                <a:solidFill>
                  <a:schemeClr val="accent6"/>
                </a:solidFill>
                <a:latin typeface="Lato"/>
                <a:ea typeface="Lato"/>
                <a:cs typeface="Lato"/>
                <a:sym typeface="Lato"/>
              </a:rPr>
              <a:t>PostgresSQL database 13.3 hosted on Amazon Web Services</a:t>
            </a:r>
            <a:endParaRPr sz="2500">
              <a:solidFill>
                <a:schemeClr val="accent6"/>
              </a:solidFill>
              <a:latin typeface="Lato"/>
              <a:ea typeface="Lato"/>
              <a:cs typeface="Lato"/>
              <a:sym typeface="Lato"/>
            </a:endParaRPr>
          </a:p>
        </p:txBody>
      </p:sp>
      <p:sp>
        <p:nvSpPr>
          <p:cNvPr id="176" name="Google Shape;176;p25"/>
          <p:cNvSpPr txBox="1"/>
          <p:nvPr/>
        </p:nvSpPr>
        <p:spPr>
          <a:xfrm>
            <a:off x="1868075" y="2637300"/>
            <a:ext cx="66477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dk1"/>
                </a:solidFill>
                <a:latin typeface="Lato"/>
                <a:ea typeface="Lato"/>
                <a:cs typeface="Lato"/>
                <a:sym typeface="Lato"/>
              </a:rPr>
              <a:t>Machine Learning: </a:t>
            </a:r>
            <a:r>
              <a:rPr lang="en" sz="2500">
                <a:solidFill>
                  <a:schemeClr val="accent6"/>
                </a:solidFill>
                <a:latin typeface="Lato"/>
                <a:ea typeface="Lato"/>
                <a:cs typeface="Lato"/>
                <a:sym typeface="Lato"/>
              </a:rPr>
              <a:t>Skikit-Learn 0.24 (+ dozens of additional Python libraries*) in Jupyter Notebook 6.1.4</a:t>
            </a:r>
            <a:endParaRPr sz="2500">
              <a:solidFill>
                <a:schemeClr val="accent6"/>
              </a:solidFill>
              <a:latin typeface="Lato"/>
              <a:ea typeface="Lato"/>
              <a:cs typeface="Lato"/>
              <a:sym typeface="Lato"/>
            </a:endParaRPr>
          </a:p>
        </p:txBody>
      </p:sp>
      <p:sp>
        <p:nvSpPr>
          <p:cNvPr id="177" name="Google Shape;177;p25"/>
          <p:cNvSpPr txBox="1"/>
          <p:nvPr/>
        </p:nvSpPr>
        <p:spPr>
          <a:xfrm>
            <a:off x="1868075" y="4043325"/>
            <a:ext cx="65706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dk1"/>
                </a:solidFill>
                <a:latin typeface="Lato"/>
                <a:ea typeface="Lato"/>
                <a:cs typeface="Lato"/>
                <a:sym typeface="Lato"/>
              </a:rPr>
              <a:t>Dashboard:</a:t>
            </a:r>
            <a:r>
              <a:rPr b="1" lang="en" sz="2500">
                <a:solidFill>
                  <a:schemeClr val="accent6"/>
                </a:solidFill>
                <a:latin typeface="Lato"/>
                <a:ea typeface="Lato"/>
                <a:cs typeface="Lato"/>
                <a:sym typeface="Lato"/>
              </a:rPr>
              <a:t> </a:t>
            </a:r>
            <a:r>
              <a:rPr lang="en" sz="2500">
                <a:solidFill>
                  <a:schemeClr val="accent6"/>
                </a:solidFill>
                <a:latin typeface="Lato"/>
                <a:ea typeface="Lato"/>
                <a:cs typeface="Lato"/>
                <a:sym typeface="Lato"/>
              </a:rPr>
              <a:t>matplolib 3.4.3 using Jupyter Notebook 6.1.4 + Tableau 2021.2.2</a:t>
            </a:r>
            <a:endParaRPr sz="2500">
              <a:solidFill>
                <a:schemeClr val="accent6"/>
              </a:solidFill>
              <a:latin typeface="Lato"/>
              <a:ea typeface="Lato"/>
              <a:cs typeface="Lato"/>
              <a:sym typeface="Lato"/>
            </a:endParaRPr>
          </a:p>
        </p:txBody>
      </p:sp>
      <p:sp>
        <p:nvSpPr>
          <p:cNvPr id="178" name="Google Shape;178;p25"/>
          <p:cNvSpPr txBox="1"/>
          <p:nvPr/>
        </p:nvSpPr>
        <p:spPr>
          <a:xfrm>
            <a:off x="7843750" y="4654975"/>
            <a:ext cx="1063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lt2"/>
                </a:solidFill>
                <a:latin typeface="Lato"/>
                <a:ea typeface="Lato"/>
                <a:cs typeface="Lato"/>
                <a:sym typeface="Lato"/>
              </a:rPr>
              <a:t>* </a:t>
            </a:r>
            <a:r>
              <a:rPr lang="en" sz="1000">
                <a:solidFill>
                  <a:schemeClr val="lt2"/>
                </a:solidFill>
                <a:latin typeface="Lato"/>
                <a:ea typeface="Lato"/>
                <a:cs typeface="Lato"/>
                <a:sym typeface="Lato"/>
              </a:rPr>
              <a:t>See Appendix</a:t>
            </a:r>
            <a:endParaRPr sz="1000">
              <a:solidFill>
                <a:schemeClr val="lt2"/>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6"/>
          <p:cNvSpPr/>
          <p:nvPr/>
        </p:nvSpPr>
        <p:spPr>
          <a:xfrm>
            <a:off x="4572000" y="-16275"/>
            <a:ext cx="4572300" cy="5159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6"/>
          <p:cNvSpPr txBox="1"/>
          <p:nvPr>
            <p:ph type="title"/>
          </p:nvPr>
        </p:nvSpPr>
        <p:spPr>
          <a:xfrm>
            <a:off x="558075" y="-486125"/>
            <a:ext cx="4045200" cy="1318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accent1"/>
                </a:solidFill>
              </a:rPr>
              <a:t>1M data entries</a:t>
            </a:r>
            <a:endParaRPr>
              <a:solidFill>
                <a:schemeClr val="accent1"/>
              </a:solidFill>
            </a:endParaRPr>
          </a:p>
        </p:txBody>
      </p:sp>
      <p:sp>
        <p:nvSpPr>
          <p:cNvPr id="185" name="Google Shape;185;p26"/>
          <p:cNvSpPr txBox="1"/>
          <p:nvPr>
            <p:ph idx="2" type="body"/>
          </p:nvPr>
        </p:nvSpPr>
        <p:spPr>
          <a:xfrm>
            <a:off x="4998950" y="1625225"/>
            <a:ext cx="3918300" cy="28059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Our data was filtered, cleaned, and joined to remove missing data, filter by relevant content, and categorical variables were converted for machine learning data modeling.</a:t>
            </a:r>
            <a:endParaRPr/>
          </a:p>
        </p:txBody>
      </p:sp>
      <p:pic>
        <p:nvPicPr>
          <p:cNvPr id="186" name="Google Shape;186;p26"/>
          <p:cNvPicPr preferRelativeResize="0"/>
          <p:nvPr/>
        </p:nvPicPr>
        <p:blipFill>
          <a:blip r:embed="rId3">
            <a:alphaModFix/>
          </a:blip>
          <a:stretch>
            <a:fillRect/>
          </a:stretch>
        </p:blipFill>
        <p:spPr>
          <a:xfrm>
            <a:off x="1632350" y="217125"/>
            <a:ext cx="4876800" cy="4876800"/>
          </a:xfrm>
          <a:prstGeom prst="rect">
            <a:avLst/>
          </a:prstGeom>
          <a:noFill/>
          <a:ln>
            <a:noFill/>
          </a:ln>
        </p:spPr>
      </p:pic>
      <p:sp>
        <p:nvSpPr>
          <p:cNvPr id="187" name="Google Shape;187;p26"/>
          <p:cNvSpPr txBox="1"/>
          <p:nvPr>
            <p:ph type="title"/>
          </p:nvPr>
        </p:nvSpPr>
        <p:spPr>
          <a:xfrm>
            <a:off x="4638875" y="4204950"/>
            <a:ext cx="4045200" cy="57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76k rows of data</a:t>
            </a:r>
            <a:endParaRPr>
              <a:solidFill>
                <a:schemeClr val="lt1"/>
              </a:solidFill>
            </a:endParaRPr>
          </a:p>
        </p:txBody>
      </p:sp>
      <p:cxnSp>
        <p:nvCxnSpPr>
          <p:cNvPr id="188" name="Google Shape;188;p26"/>
          <p:cNvCxnSpPr/>
          <p:nvPr/>
        </p:nvCxnSpPr>
        <p:spPr>
          <a:xfrm flipH="1">
            <a:off x="4104400" y="897525"/>
            <a:ext cx="6900" cy="3790200"/>
          </a:xfrm>
          <a:prstGeom prst="straightConnector1">
            <a:avLst/>
          </a:prstGeom>
          <a:noFill/>
          <a:ln cap="flat" cmpd="sng" w="76200">
            <a:solidFill>
              <a:schemeClr val="lt1"/>
            </a:solidFill>
            <a:prstDash val="dot"/>
            <a:round/>
            <a:headEnd len="med" w="med" type="none"/>
            <a:tailEnd len="med" w="med" type="none"/>
          </a:ln>
        </p:spPr>
      </p:cxnSp>
      <p:sp>
        <p:nvSpPr>
          <p:cNvPr id="189" name="Google Shape;189;p26"/>
          <p:cNvSpPr txBox="1"/>
          <p:nvPr/>
        </p:nvSpPr>
        <p:spPr>
          <a:xfrm>
            <a:off x="329475" y="857275"/>
            <a:ext cx="4557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800">
                <a:solidFill>
                  <a:srgbClr val="EFEFEF"/>
                </a:solidFill>
                <a:latin typeface="Lato"/>
                <a:ea typeface="Lato"/>
                <a:cs typeface="Lato"/>
                <a:sym typeface="Lato"/>
              </a:rPr>
              <a:t>filter</a:t>
            </a:r>
            <a:endParaRPr b="1" sz="4800">
              <a:solidFill>
                <a:srgbClr val="EFEFEF"/>
              </a:solidFill>
              <a:latin typeface="Lato"/>
              <a:ea typeface="Lato"/>
              <a:cs typeface="Lato"/>
              <a:sym typeface="Lato"/>
            </a:endParaRPr>
          </a:p>
        </p:txBody>
      </p:sp>
      <p:sp>
        <p:nvSpPr>
          <p:cNvPr id="190" name="Google Shape;190;p26"/>
          <p:cNvSpPr txBox="1"/>
          <p:nvPr/>
        </p:nvSpPr>
        <p:spPr>
          <a:xfrm>
            <a:off x="329475" y="1626144"/>
            <a:ext cx="4557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800">
                <a:solidFill>
                  <a:srgbClr val="EFEFEF"/>
                </a:solidFill>
                <a:latin typeface="Lato"/>
                <a:ea typeface="Lato"/>
                <a:cs typeface="Lato"/>
                <a:sym typeface="Lato"/>
              </a:rPr>
              <a:t>drop na</a:t>
            </a:r>
            <a:endParaRPr b="1" sz="4800">
              <a:solidFill>
                <a:srgbClr val="EFEFEF"/>
              </a:solidFill>
              <a:latin typeface="Lato"/>
              <a:ea typeface="Lato"/>
              <a:cs typeface="Lato"/>
              <a:sym typeface="Lato"/>
            </a:endParaRPr>
          </a:p>
        </p:txBody>
      </p:sp>
      <p:sp>
        <p:nvSpPr>
          <p:cNvPr id="191" name="Google Shape;191;p26"/>
          <p:cNvSpPr txBox="1"/>
          <p:nvPr/>
        </p:nvSpPr>
        <p:spPr>
          <a:xfrm>
            <a:off x="329475" y="2395013"/>
            <a:ext cx="4557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800">
                <a:solidFill>
                  <a:srgbClr val="EFEFEF"/>
                </a:solidFill>
                <a:latin typeface="Lato"/>
                <a:ea typeface="Lato"/>
                <a:cs typeface="Lato"/>
                <a:sym typeface="Lato"/>
              </a:rPr>
              <a:t>remove</a:t>
            </a:r>
            <a:endParaRPr b="1" sz="4800">
              <a:solidFill>
                <a:srgbClr val="EFEFEF"/>
              </a:solidFill>
              <a:latin typeface="Lato"/>
              <a:ea typeface="Lato"/>
              <a:cs typeface="Lato"/>
              <a:sym typeface="Lato"/>
            </a:endParaRPr>
          </a:p>
        </p:txBody>
      </p:sp>
      <p:sp>
        <p:nvSpPr>
          <p:cNvPr id="192" name="Google Shape;192;p26"/>
          <p:cNvSpPr txBox="1"/>
          <p:nvPr/>
        </p:nvSpPr>
        <p:spPr>
          <a:xfrm>
            <a:off x="329475" y="3163881"/>
            <a:ext cx="4557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800">
                <a:solidFill>
                  <a:srgbClr val="EFEFEF"/>
                </a:solidFill>
                <a:latin typeface="Lato"/>
                <a:ea typeface="Lato"/>
                <a:cs typeface="Lato"/>
                <a:sym typeface="Lato"/>
              </a:rPr>
              <a:t>convert</a:t>
            </a:r>
            <a:endParaRPr b="1" sz="4800">
              <a:solidFill>
                <a:srgbClr val="EFEFEF"/>
              </a:solidFill>
              <a:latin typeface="Lato"/>
              <a:ea typeface="Lato"/>
              <a:cs typeface="Lato"/>
              <a:sym typeface="Lato"/>
            </a:endParaRPr>
          </a:p>
        </p:txBody>
      </p:sp>
      <p:sp>
        <p:nvSpPr>
          <p:cNvPr id="193" name="Google Shape;193;p26"/>
          <p:cNvSpPr txBox="1"/>
          <p:nvPr/>
        </p:nvSpPr>
        <p:spPr>
          <a:xfrm>
            <a:off x="329475" y="3932750"/>
            <a:ext cx="4557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800">
                <a:solidFill>
                  <a:srgbClr val="EFEFEF"/>
                </a:solidFill>
                <a:latin typeface="Lato"/>
                <a:ea typeface="Lato"/>
                <a:cs typeface="Lato"/>
                <a:sym typeface="Lato"/>
              </a:rPr>
              <a:t>model data</a:t>
            </a:r>
            <a:endParaRPr b="1" sz="4800">
              <a:solidFill>
                <a:srgbClr val="EFEFEF"/>
              </a:solidFill>
              <a:latin typeface="Lato"/>
              <a:ea typeface="Lato"/>
              <a:cs typeface="Lato"/>
              <a:sym typeface="Lato"/>
            </a:endParaRPr>
          </a:p>
        </p:txBody>
      </p:sp>
      <p:cxnSp>
        <p:nvCxnSpPr>
          <p:cNvPr id="194" name="Google Shape;194;p26"/>
          <p:cNvCxnSpPr/>
          <p:nvPr/>
        </p:nvCxnSpPr>
        <p:spPr>
          <a:xfrm>
            <a:off x="221900" y="1166825"/>
            <a:ext cx="0" cy="4010100"/>
          </a:xfrm>
          <a:prstGeom prst="straightConnector1">
            <a:avLst/>
          </a:prstGeom>
          <a:noFill/>
          <a:ln cap="flat" cmpd="sng" w="76200">
            <a:solidFill>
              <a:srgbClr val="F3F3F3"/>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7"/>
          <p:cNvSpPr txBox="1"/>
          <p:nvPr>
            <p:ph idx="4294967295" type="title"/>
          </p:nvPr>
        </p:nvSpPr>
        <p:spPr>
          <a:xfrm>
            <a:off x="265500" y="1397350"/>
            <a:ext cx="4045200" cy="131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a:t>
            </a:r>
            <a:r>
              <a:rPr lang="en"/>
              <a:t>slide</a:t>
            </a:r>
            <a:r>
              <a:rPr lang="en"/>
              <a:t> with missing data</a:t>
            </a:r>
            <a:endParaRPr/>
          </a:p>
        </p:txBody>
      </p:sp>
      <p:pic>
        <p:nvPicPr>
          <p:cNvPr id="200" name="Google Shape;200;p27"/>
          <p:cNvPicPr preferRelativeResize="0"/>
          <p:nvPr/>
        </p:nvPicPr>
        <p:blipFill rotWithShape="1">
          <a:blip r:embed="rId3">
            <a:alphaModFix/>
          </a:blip>
          <a:srcRect b="8462" l="13872" r="7169" t="25526"/>
          <a:stretch/>
        </p:blipFill>
        <p:spPr>
          <a:xfrm>
            <a:off x="113625" y="56050"/>
            <a:ext cx="8955350" cy="4967549"/>
          </a:xfrm>
          <a:prstGeom prst="rect">
            <a:avLst/>
          </a:prstGeom>
          <a:noFill/>
          <a:ln>
            <a:noFill/>
          </a:ln>
        </p:spPr>
      </p:pic>
      <p:sp>
        <p:nvSpPr>
          <p:cNvPr id="201" name="Google Shape;201;p27"/>
          <p:cNvSpPr txBox="1"/>
          <p:nvPr/>
        </p:nvSpPr>
        <p:spPr>
          <a:xfrm>
            <a:off x="670100" y="2678425"/>
            <a:ext cx="1883700" cy="384900"/>
          </a:xfrm>
          <a:prstGeom prst="rect">
            <a:avLst/>
          </a:prstGeom>
          <a:solidFill>
            <a:schemeClr val="lt1"/>
          </a:solidFill>
          <a:ln>
            <a:noFill/>
          </a:ln>
        </p:spPr>
        <p:txBody>
          <a:bodyPr anchorCtr="0" anchor="t" bIns="0" lIns="0" spcFirstLastPara="1" rIns="0" wrap="square" tIns="0">
            <a:spAutoFit/>
          </a:bodyPr>
          <a:lstStyle/>
          <a:p>
            <a:pPr indent="0" lvl="0" marL="0" rtl="0" algn="l">
              <a:spcBef>
                <a:spcPts val="0"/>
              </a:spcBef>
              <a:spcAft>
                <a:spcPts val="0"/>
              </a:spcAft>
              <a:buNone/>
            </a:pPr>
            <a:r>
              <a:rPr b="1" lang="en" sz="2500">
                <a:solidFill>
                  <a:schemeClr val="dk1"/>
                </a:solidFill>
                <a:latin typeface="Lato"/>
                <a:ea typeface="Lato"/>
                <a:cs typeface="Lato"/>
                <a:sym typeface="Lato"/>
              </a:rPr>
              <a:t>Missing Data</a:t>
            </a:r>
            <a:endParaRPr sz="2500">
              <a:solidFill>
                <a:schemeClr val="accent6"/>
              </a:solidFill>
              <a:latin typeface="Lato"/>
              <a:ea typeface="Lato"/>
              <a:cs typeface="Lato"/>
              <a:sym typeface="Lato"/>
            </a:endParaRPr>
          </a:p>
        </p:txBody>
      </p:sp>
      <p:sp>
        <p:nvSpPr>
          <p:cNvPr id="202" name="Google Shape;202;p27"/>
          <p:cNvSpPr/>
          <p:nvPr/>
        </p:nvSpPr>
        <p:spPr>
          <a:xfrm>
            <a:off x="2660200" y="1245150"/>
            <a:ext cx="354000" cy="3544500"/>
          </a:xfrm>
          <a:prstGeom prst="leftBrace">
            <a:avLst>
              <a:gd fmla="val 50000" name="adj1"/>
              <a:gd fmla="val 45805" name="adj2"/>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8" name="Google Shape;208;p28"/>
          <p:cNvPicPr preferRelativeResize="0"/>
          <p:nvPr/>
        </p:nvPicPr>
        <p:blipFill rotWithShape="1">
          <a:blip r:embed="rId3">
            <a:alphaModFix/>
          </a:blip>
          <a:srcRect b="5848" l="23803" r="20489" t="25427"/>
          <a:stretch/>
        </p:blipFill>
        <p:spPr>
          <a:xfrm>
            <a:off x="151575" y="189850"/>
            <a:ext cx="7138325" cy="4953650"/>
          </a:xfrm>
          <a:prstGeom prst="rect">
            <a:avLst/>
          </a:prstGeom>
          <a:noFill/>
          <a:ln>
            <a:noFill/>
          </a:ln>
        </p:spPr>
      </p:pic>
      <p:sp>
        <p:nvSpPr>
          <p:cNvPr id="209" name="Google Shape;209;p28"/>
          <p:cNvSpPr txBox="1"/>
          <p:nvPr/>
        </p:nvSpPr>
        <p:spPr>
          <a:xfrm>
            <a:off x="5596025" y="1133575"/>
            <a:ext cx="3229200" cy="615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Overview of Values in Each Variable</a:t>
            </a:r>
            <a:endParaRPr b="1">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(cardinality is a measure of set size)</a:t>
            </a:r>
            <a:endParaRPr>
              <a:latin typeface="Lato"/>
              <a:ea typeface="Lato"/>
              <a:cs typeface="Lato"/>
              <a:sym typeface="Lato"/>
            </a:endParaRPr>
          </a:p>
        </p:txBody>
      </p:sp>
      <p:sp>
        <p:nvSpPr>
          <p:cNvPr id="210" name="Google Shape;210;p28"/>
          <p:cNvSpPr txBox="1"/>
          <p:nvPr/>
        </p:nvSpPr>
        <p:spPr>
          <a:xfrm>
            <a:off x="5258725" y="3510500"/>
            <a:ext cx="3471300" cy="10467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Reformat into a excel table and add columns to say what we did with the data - Directors - binned, actors ignored, writers dropped, etc. </a:t>
            </a:r>
            <a:endParaRPr>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9"/>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29"/>
          <p:cNvPicPr preferRelativeResize="0"/>
          <p:nvPr/>
        </p:nvPicPr>
        <p:blipFill rotWithShape="1">
          <a:blip r:embed="rId3">
            <a:alphaModFix/>
          </a:blip>
          <a:srcRect b="13195" l="29079" r="16362" t="25428"/>
          <a:stretch/>
        </p:blipFill>
        <p:spPr>
          <a:xfrm>
            <a:off x="0" y="0"/>
            <a:ext cx="8128848"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0"/>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2" name="Google Shape;222;p30"/>
          <p:cNvPicPr preferRelativeResize="0"/>
          <p:nvPr/>
        </p:nvPicPr>
        <p:blipFill rotWithShape="1">
          <a:blip r:embed="rId3">
            <a:alphaModFix/>
          </a:blip>
          <a:srcRect b="9954" l="24074" r="19676" t="27243"/>
          <a:stretch/>
        </p:blipFill>
        <p:spPr>
          <a:xfrm>
            <a:off x="151575" y="134175"/>
            <a:ext cx="7814650" cy="4907725"/>
          </a:xfrm>
          <a:prstGeom prst="rect">
            <a:avLst/>
          </a:prstGeom>
          <a:noFill/>
          <a:ln>
            <a:noFill/>
          </a:ln>
        </p:spPr>
      </p:pic>
      <p:sp>
        <p:nvSpPr>
          <p:cNvPr id="223" name="Google Shape;223;p30"/>
          <p:cNvSpPr txBox="1"/>
          <p:nvPr/>
        </p:nvSpPr>
        <p:spPr>
          <a:xfrm>
            <a:off x="216825" y="4638550"/>
            <a:ext cx="715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Lato"/>
                <a:ea typeface="Lato"/>
                <a:cs typeface="Lato"/>
                <a:sym typeface="Lato"/>
              </a:rPr>
              <a:t>Average Vote Summary Statistics</a:t>
            </a:r>
            <a:endParaRPr b="1">
              <a:solidFill>
                <a:schemeClr val="dk2"/>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1"/>
          <p:cNvSpPr txBox="1"/>
          <p:nvPr>
            <p:ph type="title"/>
          </p:nvPr>
        </p:nvSpPr>
        <p:spPr>
          <a:xfrm>
            <a:off x="265500" y="3022325"/>
            <a:ext cx="4045200" cy="131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Other Data Issues</a:t>
            </a:r>
            <a:endParaRPr/>
          </a:p>
          <a:p>
            <a:pPr indent="0" lvl="0" marL="0" rtl="0" algn="l">
              <a:spcBef>
                <a:spcPts val="0"/>
              </a:spcBef>
              <a:spcAft>
                <a:spcPts val="0"/>
              </a:spcAft>
              <a:buNone/>
            </a:pPr>
            <a:r>
              <a:rPr lang="en"/>
              <a:t>We Encountered</a:t>
            </a:r>
            <a:endParaRPr/>
          </a:p>
        </p:txBody>
      </p:sp>
      <p:sp>
        <p:nvSpPr>
          <p:cNvPr id="229" name="Google Shape;229;p31"/>
          <p:cNvSpPr txBox="1"/>
          <p:nvPr>
            <p:ph idx="2" type="body"/>
          </p:nvPr>
        </p:nvSpPr>
        <p:spPr>
          <a:xfrm>
            <a:off x="4710900" y="267000"/>
            <a:ext cx="4350600" cy="36951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AutoNum type="arabicPeriod"/>
            </a:pPr>
            <a:r>
              <a:rPr lang="en"/>
              <a:t>Datasets were not well documented</a:t>
            </a:r>
            <a:endParaRPr/>
          </a:p>
          <a:p>
            <a:pPr indent="-342900" lvl="0" marL="457200" rtl="0" algn="l">
              <a:lnSpc>
                <a:spcPct val="150000"/>
              </a:lnSpc>
              <a:spcBef>
                <a:spcPts val="0"/>
              </a:spcBef>
              <a:spcAft>
                <a:spcPts val="0"/>
              </a:spcAft>
              <a:buSzPts val="1800"/>
              <a:buAutoNum type="arabicPeriod"/>
            </a:pPr>
            <a:r>
              <a:rPr lang="en"/>
              <a:t>Scraped raw data inconsistencies</a:t>
            </a:r>
            <a:endParaRPr/>
          </a:p>
          <a:p>
            <a:pPr indent="-342900" lvl="0" marL="457200" rtl="0" algn="l">
              <a:lnSpc>
                <a:spcPct val="150000"/>
              </a:lnSpc>
              <a:spcBef>
                <a:spcPts val="0"/>
              </a:spcBef>
              <a:spcAft>
                <a:spcPts val="0"/>
              </a:spcAft>
              <a:buSzPts val="1800"/>
              <a:buAutoNum type="arabicPeriod"/>
            </a:pPr>
            <a:r>
              <a:rPr lang="en"/>
              <a:t>Missing data in “success” variables</a:t>
            </a:r>
            <a:endParaRPr/>
          </a:p>
          <a:p>
            <a:pPr indent="-342900" lvl="0" marL="457200" rtl="0" algn="l">
              <a:lnSpc>
                <a:spcPct val="150000"/>
              </a:lnSpc>
              <a:spcBef>
                <a:spcPts val="0"/>
              </a:spcBef>
              <a:spcAft>
                <a:spcPts val="0"/>
              </a:spcAft>
              <a:buSzPts val="1800"/>
              <a:buAutoNum type="arabicPeriod"/>
            </a:pPr>
            <a:r>
              <a:rPr lang="en"/>
              <a:t>Lots of categorical data</a:t>
            </a:r>
            <a:endParaRPr/>
          </a:p>
          <a:p>
            <a:pPr indent="-342900" lvl="0" marL="457200" rtl="0" algn="l">
              <a:lnSpc>
                <a:spcPct val="150000"/>
              </a:lnSpc>
              <a:spcBef>
                <a:spcPts val="0"/>
              </a:spcBef>
              <a:spcAft>
                <a:spcPts val="0"/>
              </a:spcAft>
              <a:buSzPts val="1800"/>
              <a:buAutoNum type="arabicPeriod"/>
            </a:pPr>
            <a:r>
              <a:rPr lang="en"/>
              <a:t>Strings of data in JSON format</a:t>
            </a:r>
            <a:endParaRPr/>
          </a:p>
          <a:p>
            <a:pPr indent="-342900" lvl="0" marL="457200" rtl="0" algn="l">
              <a:lnSpc>
                <a:spcPct val="150000"/>
              </a:lnSpc>
              <a:spcBef>
                <a:spcPts val="0"/>
              </a:spcBef>
              <a:spcAft>
                <a:spcPts val="0"/>
              </a:spcAft>
              <a:buSzPts val="1800"/>
              <a:buAutoNum type="arabicPeriod"/>
            </a:pPr>
            <a:r>
              <a:rPr lang="en"/>
              <a:t>Proprietary or outdated data  </a:t>
            </a:r>
            <a:endParaRPr/>
          </a:p>
          <a:p>
            <a:pPr indent="-342900" lvl="0" marL="457200" rtl="0" algn="l">
              <a:lnSpc>
                <a:spcPct val="150000"/>
              </a:lnSpc>
              <a:spcBef>
                <a:spcPts val="0"/>
              </a:spcBef>
              <a:spcAft>
                <a:spcPts val="0"/>
              </a:spcAft>
              <a:buSzPts val="1800"/>
              <a:buAutoNum type="arabicPeriod"/>
            </a:pPr>
            <a:r>
              <a:rPr lang="en"/>
              <a:t>Currency symbols created strings</a:t>
            </a:r>
            <a:endParaRPr/>
          </a:p>
          <a:p>
            <a:pPr indent="-342900" lvl="0" marL="457200" rtl="0" algn="l">
              <a:lnSpc>
                <a:spcPct val="150000"/>
              </a:lnSpc>
              <a:spcBef>
                <a:spcPts val="0"/>
              </a:spcBef>
              <a:spcAft>
                <a:spcPts val="0"/>
              </a:spcAft>
              <a:buSzPts val="1800"/>
              <a:buAutoNum type="arabicPeriod"/>
            </a:pPr>
            <a:r>
              <a:rPr lang="en"/>
              <a:t>Mismatched </a:t>
            </a:r>
            <a:r>
              <a:rPr lang="en"/>
              <a:t>data types</a:t>
            </a:r>
            <a:r>
              <a:rPr lang="en"/>
              <a:t> in columns</a:t>
            </a:r>
            <a:endParaRPr/>
          </a:p>
          <a:p>
            <a:pPr indent="-342900" lvl="0" marL="457200" rtl="0" algn="l">
              <a:lnSpc>
                <a:spcPct val="150000"/>
              </a:lnSpc>
              <a:spcBef>
                <a:spcPts val="0"/>
              </a:spcBef>
              <a:spcAft>
                <a:spcPts val="0"/>
              </a:spcAft>
              <a:buSzPts val="1800"/>
              <a:buAutoNum type="arabicPeriod"/>
            </a:pPr>
            <a:r>
              <a:rPr lang="en"/>
              <a:t>Multiple entries per cell</a:t>
            </a:r>
            <a:endParaRPr/>
          </a:p>
          <a:p>
            <a:pPr indent="-342900" lvl="0" marL="457200" rtl="0" algn="l">
              <a:lnSpc>
                <a:spcPct val="150000"/>
              </a:lnSpc>
              <a:spcBef>
                <a:spcPts val="0"/>
              </a:spcBef>
              <a:spcAft>
                <a:spcPts val="0"/>
              </a:spcAft>
              <a:buSzPts val="1800"/>
              <a:buAutoNum type="arabicPeriod"/>
            </a:pPr>
            <a:r>
              <a:rPr lang="en"/>
              <a:t>… and more.</a:t>
            </a:r>
            <a:endParaRPr/>
          </a:p>
        </p:txBody>
      </p:sp>
      <p:sp>
        <p:nvSpPr>
          <p:cNvPr id="230" name="Google Shape;230;p31"/>
          <p:cNvSpPr txBox="1"/>
          <p:nvPr/>
        </p:nvSpPr>
        <p:spPr>
          <a:xfrm>
            <a:off x="304800" y="3048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Raleway"/>
                <a:ea typeface="Raleway"/>
                <a:cs typeface="Raleway"/>
                <a:sym typeface="Raleway"/>
              </a:rPr>
              <a:t>Our Data Transformation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txBox="1"/>
          <p:nvPr>
            <p:ph idx="4294967295" type="title"/>
          </p:nvPr>
        </p:nvSpPr>
        <p:spPr>
          <a:xfrm>
            <a:off x="535775" y="712150"/>
            <a:ext cx="64794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accent1"/>
                </a:solidFill>
              </a:rPr>
              <a:t>Everyone loves movies.</a:t>
            </a:r>
            <a:endParaRPr sz="2400">
              <a:solidFill>
                <a:schemeClr val="accent1"/>
              </a:solidFill>
            </a:endParaRPr>
          </a:p>
        </p:txBody>
      </p:sp>
      <p:sp>
        <p:nvSpPr>
          <p:cNvPr id="79" name="Google Shape;79;p14"/>
          <p:cNvSpPr txBox="1"/>
          <p:nvPr>
            <p:ph idx="4294967295" type="title"/>
          </p:nvPr>
        </p:nvSpPr>
        <p:spPr>
          <a:xfrm>
            <a:off x="535775" y="1480150"/>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1800">
                <a:latin typeface="Lato"/>
                <a:ea typeface="Lato"/>
                <a:cs typeface="Lato"/>
                <a:sym typeface="Lato"/>
              </a:rPr>
              <a:t>Streaming has reshaped cinema and the COVID-19 pandemic has left many of us wondering “what should we watch next?” </a:t>
            </a:r>
            <a:endParaRPr b="0" sz="1800">
              <a:latin typeface="Lato"/>
              <a:ea typeface="Lato"/>
              <a:cs typeface="Lato"/>
              <a:sym typeface="Lato"/>
            </a:endParaRPr>
          </a:p>
          <a:p>
            <a:pPr indent="0" lvl="0" marL="0" rtl="0" algn="l">
              <a:lnSpc>
                <a:spcPct val="115000"/>
              </a:lnSpc>
              <a:spcBef>
                <a:spcPts val="1600"/>
              </a:spcBef>
              <a:spcAft>
                <a:spcPts val="0"/>
              </a:spcAft>
              <a:buNone/>
            </a:pPr>
            <a:r>
              <a:rPr b="0" lang="en" sz="1800">
                <a:latin typeface="Lato"/>
                <a:ea typeface="Lato"/>
                <a:cs typeface="Lato"/>
                <a:sym typeface="Lato"/>
              </a:rPr>
              <a:t>Using data-wrangling, programming, and machine learning skills, we plan to answer: </a:t>
            </a:r>
            <a:endParaRPr b="0" sz="1800">
              <a:latin typeface="Lato"/>
              <a:ea typeface="Lato"/>
              <a:cs typeface="Lato"/>
              <a:sym typeface="Lato"/>
            </a:endParaRPr>
          </a:p>
          <a:p>
            <a:pPr indent="0" lvl="0" marL="0" rtl="0" algn="l">
              <a:lnSpc>
                <a:spcPct val="115000"/>
              </a:lnSpc>
              <a:spcBef>
                <a:spcPts val="1600"/>
              </a:spcBef>
              <a:spcAft>
                <a:spcPts val="1600"/>
              </a:spcAft>
              <a:buNone/>
            </a:pPr>
            <a:r>
              <a:rPr lang="en" sz="1800">
                <a:latin typeface="Lato"/>
                <a:ea typeface="Lato"/>
                <a:cs typeface="Lato"/>
                <a:sym typeface="Lato"/>
              </a:rPr>
              <a:t>What makes movies successful?</a:t>
            </a:r>
            <a:endParaRPr sz="1700">
              <a:latin typeface="Lato"/>
              <a:ea typeface="Lato"/>
              <a:cs typeface="Lato"/>
              <a:sym typeface="Lato"/>
            </a:endParaRPr>
          </a:p>
        </p:txBody>
      </p:sp>
      <p:pic>
        <p:nvPicPr>
          <p:cNvPr id="80" name="Google Shape;80;p14"/>
          <p:cNvPicPr preferRelativeResize="0"/>
          <p:nvPr/>
        </p:nvPicPr>
        <p:blipFill>
          <a:blip r:embed="rId3">
            <a:alphaModFix/>
          </a:blip>
          <a:stretch>
            <a:fillRect/>
          </a:stretch>
        </p:blipFill>
        <p:spPr>
          <a:xfrm>
            <a:off x="5679750" y="2692400"/>
            <a:ext cx="3106226" cy="207081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4587"/>
        </a:solidFill>
      </p:bgPr>
    </p:bg>
    <p:spTree>
      <p:nvGrpSpPr>
        <p:cNvPr id="234" name="Shape 234"/>
        <p:cNvGrpSpPr/>
        <p:nvPr/>
      </p:nvGrpSpPr>
      <p:grpSpPr>
        <a:xfrm>
          <a:off x="0" y="0"/>
          <a:ext cx="0" cy="0"/>
          <a:chOff x="0" y="0"/>
          <a:chExt cx="0" cy="0"/>
        </a:xfrm>
      </p:grpSpPr>
      <p:sp>
        <p:nvSpPr>
          <p:cNvPr id="235" name="Google Shape;235;p3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Machine</a:t>
            </a:r>
            <a:endParaRPr/>
          </a:p>
          <a:p>
            <a:pPr indent="0" lvl="0" marL="0" rtl="0" algn="r">
              <a:spcBef>
                <a:spcPts val="0"/>
              </a:spcBef>
              <a:spcAft>
                <a:spcPts val="0"/>
              </a:spcAft>
              <a:buNone/>
            </a:pPr>
            <a:r>
              <a:rPr lang="en"/>
              <a:t>Learning</a:t>
            </a:r>
            <a:endParaRPr/>
          </a:p>
          <a:p>
            <a:pPr indent="0" lvl="0" marL="0" rtl="0" algn="r">
              <a:spcBef>
                <a:spcPts val="0"/>
              </a:spcBef>
              <a:spcAft>
                <a:spcPts val="0"/>
              </a:spcAft>
              <a:buNone/>
            </a:pPr>
            <a:r>
              <a:rPr lang="en"/>
              <a:t>Model</a:t>
            </a:r>
            <a:endParaRPr/>
          </a:p>
        </p:txBody>
      </p:sp>
      <p:sp>
        <p:nvSpPr>
          <p:cNvPr id="236" name="Google Shape;236;p32"/>
          <p:cNvSpPr txBox="1"/>
          <p:nvPr/>
        </p:nvSpPr>
        <p:spPr>
          <a:xfrm>
            <a:off x="-1235075" y="2529638"/>
            <a:ext cx="3000000" cy="15393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b="1" lang="en" sz="2200">
                <a:solidFill>
                  <a:schemeClr val="lt1"/>
                </a:solidFill>
                <a:latin typeface="Lato"/>
                <a:ea typeface="Lato"/>
                <a:cs typeface="Lato"/>
                <a:sym typeface="Lato"/>
              </a:rPr>
              <a:t>profits</a:t>
            </a:r>
            <a:endParaRPr b="1" sz="2200">
              <a:solidFill>
                <a:schemeClr val="lt1"/>
              </a:solidFill>
              <a:latin typeface="Lato"/>
              <a:ea typeface="Lato"/>
              <a:cs typeface="Lato"/>
              <a:sym typeface="Lato"/>
            </a:endParaRPr>
          </a:p>
          <a:p>
            <a:pPr indent="0" lvl="0" marL="0" rtl="0" algn="r">
              <a:lnSpc>
                <a:spcPct val="150000"/>
              </a:lnSpc>
              <a:spcBef>
                <a:spcPts val="0"/>
              </a:spcBef>
              <a:spcAft>
                <a:spcPts val="0"/>
              </a:spcAft>
              <a:buNone/>
            </a:pPr>
            <a:r>
              <a:rPr b="1" lang="en" sz="2200">
                <a:solidFill>
                  <a:schemeClr val="lt1"/>
                </a:solidFill>
                <a:latin typeface="Lato"/>
                <a:ea typeface="Lato"/>
                <a:cs typeface="Lato"/>
                <a:sym typeface="Lato"/>
              </a:rPr>
              <a:t>ratings</a:t>
            </a:r>
            <a:endParaRPr b="1" sz="2200">
              <a:solidFill>
                <a:schemeClr val="lt1"/>
              </a:solidFill>
              <a:latin typeface="Lato"/>
              <a:ea typeface="Lato"/>
              <a:cs typeface="Lato"/>
              <a:sym typeface="Lato"/>
            </a:endParaRPr>
          </a:p>
          <a:p>
            <a:pPr indent="0" lvl="0" marL="0" rtl="0" algn="r">
              <a:lnSpc>
                <a:spcPct val="150000"/>
              </a:lnSpc>
              <a:spcBef>
                <a:spcPts val="0"/>
              </a:spcBef>
              <a:spcAft>
                <a:spcPts val="0"/>
              </a:spcAft>
              <a:buNone/>
            </a:pPr>
            <a:r>
              <a:rPr b="1" lang="en" sz="2200">
                <a:solidFill>
                  <a:schemeClr val="lt1"/>
                </a:solidFill>
                <a:latin typeface="Lato"/>
                <a:ea typeface="Lato"/>
                <a:cs typeface="Lato"/>
                <a:sym typeface="Lato"/>
              </a:rPr>
              <a:t>awards</a:t>
            </a:r>
            <a:endParaRPr b="1" sz="2200">
              <a:solidFill>
                <a:schemeClr val="lt1"/>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4587"/>
        </a:solidFill>
      </p:bgPr>
    </p:bg>
    <p:spTree>
      <p:nvGrpSpPr>
        <p:cNvPr id="240" name="Shape 240"/>
        <p:cNvGrpSpPr/>
        <p:nvPr/>
      </p:nvGrpSpPr>
      <p:grpSpPr>
        <a:xfrm>
          <a:off x="0" y="0"/>
          <a:ext cx="0" cy="0"/>
          <a:chOff x="0" y="0"/>
          <a:chExt cx="0" cy="0"/>
        </a:xfrm>
      </p:grpSpPr>
      <p:sp>
        <p:nvSpPr>
          <p:cNvPr id="241" name="Google Shape;241;p3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Machine</a:t>
            </a:r>
            <a:endParaRPr/>
          </a:p>
          <a:p>
            <a:pPr indent="0" lvl="0" marL="0" rtl="0" algn="r">
              <a:spcBef>
                <a:spcPts val="0"/>
              </a:spcBef>
              <a:spcAft>
                <a:spcPts val="0"/>
              </a:spcAft>
              <a:buNone/>
            </a:pPr>
            <a:r>
              <a:rPr lang="en"/>
              <a:t>Learning</a:t>
            </a:r>
            <a:endParaRPr/>
          </a:p>
          <a:p>
            <a:pPr indent="0" lvl="0" marL="0" rtl="0" algn="r">
              <a:spcBef>
                <a:spcPts val="0"/>
              </a:spcBef>
              <a:spcAft>
                <a:spcPts val="0"/>
              </a:spcAft>
              <a:buNone/>
            </a:pPr>
            <a:r>
              <a:rPr lang="en"/>
              <a:t>Model</a:t>
            </a:r>
            <a:endParaRPr/>
          </a:p>
        </p:txBody>
      </p:sp>
      <p:sp>
        <p:nvSpPr>
          <p:cNvPr id="242" name="Google Shape;242;p33"/>
          <p:cNvSpPr txBox="1"/>
          <p:nvPr/>
        </p:nvSpPr>
        <p:spPr>
          <a:xfrm>
            <a:off x="2424100" y="3779650"/>
            <a:ext cx="6279000" cy="114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lt1"/>
                </a:solidFill>
              </a:rPr>
              <a:t>Train, test amd validation datasets were created. Stratified sampling waas done to ensure representativeness of success outcome in all samples. Valdation dataset was set at 30% of the sample and used in loss and accuracy graphs to aid in assessing model fit.</a:t>
            </a:r>
            <a:endParaRPr sz="1200">
              <a:solidFill>
                <a:schemeClr val="lt1"/>
              </a:solidFill>
            </a:endParaRPr>
          </a:p>
          <a:p>
            <a:pPr indent="0" lvl="0" marL="0" rtl="0" algn="l">
              <a:lnSpc>
                <a:spcPct val="115000"/>
              </a:lnSpc>
              <a:spcBef>
                <a:spcPts val="1200"/>
              </a:spcBef>
              <a:spcAft>
                <a:spcPts val="0"/>
              </a:spcAft>
              <a:buNone/>
            </a:pPr>
            <a:r>
              <a:t/>
            </a:r>
            <a:endParaRPr sz="1100">
              <a:solidFill>
                <a:schemeClr val="lt1"/>
              </a:solidFill>
            </a:endParaRPr>
          </a:p>
        </p:txBody>
      </p:sp>
      <p:sp>
        <p:nvSpPr>
          <p:cNvPr id="243" name="Google Shape;243;p33"/>
          <p:cNvSpPr txBox="1"/>
          <p:nvPr/>
        </p:nvSpPr>
        <p:spPr>
          <a:xfrm>
            <a:off x="2486800" y="1570025"/>
            <a:ext cx="3877200" cy="2465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 sz="1800">
                <a:solidFill>
                  <a:schemeClr val="lt1"/>
                </a:solidFill>
                <a:latin typeface="Lato"/>
                <a:ea typeface="Lato"/>
                <a:cs typeface="Lato"/>
                <a:sym typeface="Lato"/>
              </a:rPr>
              <a:t>The ratings dataset contains:</a:t>
            </a:r>
            <a:endParaRPr sz="1800">
              <a:solidFill>
                <a:schemeClr val="lt1"/>
              </a:solidFill>
              <a:latin typeface="Lato"/>
              <a:ea typeface="Lato"/>
              <a:cs typeface="Lato"/>
              <a:sym typeface="Lato"/>
            </a:endParaRPr>
          </a:p>
          <a:p>
            <a:pPr indent="-342900" lvl="0" marL="457200" marR="0" rtl="0" algn="l">
              <a:lnSpc>
                <a:spcPct val="115000"/>
              </a:lnSpc>
              <a:spcBef>
                <a:spcPts val="1600"/>
              </a:spcBef>
              <a:spcAft>
                <a:spcPts val="0"/>
              </a:spcAft>
              <a:buClr>
                <a:schemeClr val="lt1"/>
              </a:buClr>
              <a:buSzPts val="1800"/>
              <a:buFont typeface="Lato"/>
              <a:buChar char="●"/>
            </a:pPr>
            <a:r>
              <a:rPr lang="en" sz="1800">
                <a:solidFill>
                  <a:schemeClr val="lt1"/>
                </a:solidFill>
                <a:latin typeface="Lato"/>
                <a:ea typeface="Lato"/>
                <a:cs typeface="Lato"/>
                <a:sym typeface="Lato"/>
              </a:rPr>
              <a:t>vote average (1-10)</a:t>
            </a:r>
            <a:endParaRPr sz="1800">
              <a:solidFill>
                <a:schemeClr val="lt1"/>
              </a:solidFill>
              <a:latin typeface="Lato"/>
              <a:ea typeface="Lato"/>
              <a:cs typeface="Lato"/>
              <a:sym typeface="Lato"/>
            </a:endParaRPr>
          </a:p>
          <a:p>
            <a:pPr indent="-342900" lvl="0" marL="457200" marR="0" rtl="0" algn="l">
              <a:lnSpc>
                <a:spcPct val="115000"/>
              </a:lnSpc>
              <a:spcBef>
                <a:spcPts val="0"/>
              </a:spcBef>
              <a:spcAft>
                <a:spcPts val="0"/>
              </a:spcAft>
              <a:buClr>
                <a:schemeClr val="lt1"/>
              </a:buClr>
              <a:buSzPts val="1800"/>
              <a:buFont typeface="Lato"/>
              <a:buChar char="●"/>
            </a:pPr>
            <a:r>
              <a:rPr lang="en" sz="1800">
                <a:solidFill>
                  <a:schemeClr val="lt1"/>
                </a:solidFill>
                <a:latin typeface="Lato"/>
                <a:ea typeface="Lato"/>
                <a:cs typeface="Lato"/>
                <a:sym typeface="Lato"/>
              </a:rPr>
              <a:t>number of votes from IMDB users</a:t>
            </a:r>
            <a:endParaRPr sz="1800">
              <a:solidFill>
                <a:schemeClr val="lt1"/>
              </a:solidFill>
              <a:latin typeface="Lato"/>
              <a:ea typeface="Lato"/>
              <a:cs typeface="Lato"/>
              <a:sym typeface="Lato"/>
            </a:endParaRPr>
          </a:p>
          <a:p>
            <a:pPr indent="-342900" lvl="0" marL="457200" rtl="0" algn="l">
              <a:lnSpc>
                <a:spcPct val="115000"/>
              </a:lnSpc>
              <a:spcBef>
                <a:spcPts val="0"/>
              </a:spcBef>
              <a:spcAft>
                <a:spcPts val="0"/>
              </a:spcAft>
              <a:buClr>
                <a:schemeClr val="lt1"/>
              </a:buClr>
              <a:buSzPts val="1800"/>
              <a:buFont typeface="Lato"/>
              <a:buChar char="●"/>
            </a:pPr>
            <a:r>
              <a:rPr lang="en" sz="1800">
                <a:solidFill>
                  <a:schemeClr val="lt1"/>
                </a:solidFill>
                <a:latin typeface="Lato"/>
                <a:ea typeface="Lato"/>
                <a:cs typeface="Lato"/>
                <a:sym typeface="Lato"/>
              </a:rPr>
              <a:t>number of reviews from critics</a:t>
            </a:r>
            <a:endParaRPr sz="1800">
              <a:solidFill>
                <a:schemeClr val="lt1"/>
              </a:solidFill>
              <a:latin typeface="Lato"/>
              <a:ea typeface="Lato"/>
              <a:cs typeface="Lato"/>
              <a:sym typeface="Lato"/>
            </a:endParaRPr>
          </a:p>
          <a:p>
            <a:pPr indent="0" lvl="0" marL="0" marR="0" rtl="0" algn="l">
              <a:lnSpc>
                <a:spcPct val="115000"/>
              </a:lnSpc>
              <a:spcBef>
                <a:spcPts val="1600"/>
              </a:spcBef>
              <a:spcAft>
                <a:spcPts val="1600"/>
              </a:spcAft>
              <a:buNone/>
            </a:pPr>
            <a:r>
              <a:t/>
            </a:r>
            <a:endParaRPr sz="1800">
              <a:solidFill>
                <a:schemeClr val="lt1"/>
              </a:solidFill>
              <a:latin typeface="Lato"/>
              <a:ea typeface="Lato"/>
              <a:cs typeface="Lato"/>
              <a:sym typeface="Lato"/>
            </a:endParaRPr>
          </a:p>
        </p:txBody>
      </p:sp>
      <p:sp>
        <p:nvSpPr>
          <p:cNvPr id="244" name="Google Shape;244;p33"/>
          <p:cNvSpPr txBox="1"/>
          <p:nvPr/>
        </p:nvSpPr>
        <p:spPr>
          <a:xfrm>
            <a:off x="-1235075" y="2529638"/>
            <a:ext cx="3000000" cy="15393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b="1" lang="en" sz="2200" strike="sngStrike">
                <a:solidFill>
                  <a:schemeClr val="lt1"/>
                </a:solidFill>
                <a:latin typeface="Lato"/>
                <a:ea typeface="Lato"/>
                <a:cs typeface="Lato"/>
                <a:sym typeface="Lato"/>
              </a:rPr>
              <a:t>profits</a:t>
            </a:r>
            <a:endParaRPr b="1" sz="2200" strike="sngStrike">
              <a:solidFill>
                <a:schemeClr val="lt1"/>
              </a:solidFill>
              <a:latin typeface="Lato"/>
              <a:ea typeface="Lato"/>
              <a:cs typeface="Lato"/>
              <a:sym typeface="Lato"/>
            </a:endParaRPr>
          </a:p>
          <a:p>
            <a:pPr indent="0" lvl="0" marL="0" rtl="0" algn="r">
              <a:lnSpc>
                <a:spcPct val="150000"/>
              </a:lnSpc>
              <a:spcBef>
                <a:spcPts val="0"/>
              </a:spcBef>
              <a:spcAft>
                <a:spcPts val="0"/>
              </a:spcAft>
              <a:buNone/>
            </a:pPr>
            <a:r>
              <a:rPr b="1" lang="en" sz="2200">
                <a:solidFill>
                  <a:schemeClr val="lt1"/>
                </a:solidFill>
                <a:latin typeface="Lato"/>
                <a:ea typeface="Lato"/>
                <a:cs typeface="Lato"/>
                <a:sym typeface="Lato"/>
              </a:rPr>
              <a:t>ratings</a:t>
            </a:r>
            <a:endParaRPr b="1" sz="2200">
              <a:solidFill>
                <a:schemeClr val="lt1"/>
              </a:solidFill>
              <a:latin typeface="Lato"/>
              <a:ea typeface="Lato"/>
              <a:cs typeface="Lato"/>
              <a:sym typeface="Lato"/>
            </a:endParaRPr>
          </a:p>
          <a:p>
            <a:pPr indent="0" lvl="0" marL="0" rtl="0" algn="r">
              <a:lnSpc>
                <a:spcPct val="150000"/>
              </a:lnSpc>
              <a:spcBef>
                <a:spcPts val="0"/>
              </a:spcBef>
              <a:spcAft>
                <a:spcPts val="0"/>
              </a:spcAft>
              <a:buNone/>
            </a:pPr>
            <a:r>
              <a:rPr b="1" lang="en" sz="2200" strike="sngStrike">
                <a:solidFill>
                  <a:schemeClr val="lt1"/>
                </a:solidFill>
                <a:latin typeface="Lato"/>
                <a:ea typeface="Lato"/>
                <a:cs typeface="Lato"/>
                <a:sym typeface="Lato"/>
              </a:rPr>
              <a:t>awards</a:t>
            </a:r>
            <a:endParaRPr b="1" sz="2200" strike="sngStrike">
              <a:solidFill>
                <a:schemeClr val="lt1"/>
              </a:solidFill>
              <a:latin typeface="Lato"/>
              <a:ea typeface="Lato"/>
              <a:cs typeface="Lato"/>
              <a:sym typeface="Lato"/>
            </a:endParaRPr>
          </a:p>
        </p:txBody>
      </p:sp>
      <p:sp>
        <p:nvSpPr>
          <p:cNvPr id="245" name="Google Shape;245;p33"/>
          <p:cNvSpPr/>
          <p:nvPr/>
        </p:nvSpPr>
        <p:spPr>
          <a:xfrm>
            <a:off x="1833300" y="1627325"/>
            <a:ext cx="354000" cy="2636700"/>
          </a:xfrm>
          <a:prstGeom prst="leftBrace">
            <a:avLst>
              <a:gd fmla="val 50000" name="adj1"/>
              <a:gd fmla="val 64323" name="adj2"/>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161A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4587"/>
        </a:solidFill>
      </p:bgPr>
    </p:bg>
    <p:spTree>
      <p:nvGrpSpPr>
        <p:cNvPr id="249" name="Shape 249"/>
        <p:cNvGrpSpPr/>
        <p:nvPr/>
      </p:nvGrpSpPr>
      <p:grpSpPr>
        <a:xfrm>
          <a:off x="0" y="0"/>
          <a:ext cx="0" cy="0"/>
          <a:chOff x="0" y="0"/>
          <a:chExt cx="0" cy="0"/>
        </a:xfrm>
      </p:grpSpPr>
      <p:sp>
        <p:nvSpPr>
          <p:cNvPr id="250" name="Google Shape;250;p34"/>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Comparison</a:t>
            </a:r>
            <a:endParaRPr/>
          </a:p>
        </p:txBody>
      </p:sp>
      <p:pic>
        <p:nvPicPr>
          <p:cNvPr id="251" name="Google Shape;251;p34"/>
          <p:cNvPicPr preferRelativeResize="0"/>
          <p:nvPr/>
        </p:nvPicPr>
        <p:blipFill rotWithShape="1">
          <a:blip r:embed="rId3">
            <a:alphaModFix/>
          </a:blip>
          <a:srcRect b="0" l="0" r="0" t="12793"/>
          <a:stretch/>
        </p:blipFill>
        <p:spPr>
          <a:xfrm>
            <a:off x="2434525" y="2469525"/>
            <a:ext cx="6192500" cy="1659528"/>
          </a:xfrm>
          <a:prstGeom prst="rect">
            <a:avLst/>
          </a:prstGeom>
          <a:noFill/>
          <a:ln>
            <a:noFill/>
          </a:ln>
        </p:spPr>
      </p:pic>
      <p:sp>
        <p:nvSpPr>
          <p:cNvPr id="252" name="Google Shape;252;p34"/>
          <p:cNvSpPr txBox="1"/>
          <p:nvPr>
            <p:ph idx="4294967295" type="body"/>
          </p:nvPr>
        </p:nvSpPr>
        <p:spPr>
          <a:xfrm>
            <a:off x="2371725" y="1992250"/>
            <a:ext cx="6406500" cy="89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lt1"/>
                </a:solidFill>
              </a:rPr>
              <a:t>Our Objective: Predict if a movie will be successful or not.</a:t>
            </a:r>
            <a:endParaRPr>
              <a:solidFill>
                <a:schemeClr val="lt1"/>
              </a:solidFill>
            </a:endParaRPr>
          </a:p>
        </p:txBody>
      </p:sp>
      <p:sp>
        <p:nvSpPr>
          <p:cNvPr id="253" name="Google Shape;253;p34"/>
          <p:cNvSpPr txBox="1"/>
          <p:nvPr/>
        </p:nvSpPr>
        <p:spPr>
          <a:xfrm>
            <a:off x="-1235075" y="2529638"/>
            <a:ext cx="3000000" cy="15393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b="1" lang="en" sz="2200" strike="sngStrike">
                <a:solidFill>
                  <a:srgbClr val="1161A1"/>
                </a:solidFill>
                <a:latin typeface="Lato"/>
                <a:ea typeface="Lato"/>
                <a:cs typeface="Lato"/>
                <a:sym typeface="Lato"/>
              </a:rPr>
              <a:t>profits</a:t>
            </a:r>
            <a:endParaRPr b="1" sz="2200" strike="sngStrike">
              <a:solidFill>
                <a:srgbClr val="1161A1"/>
              </a:solidFill>
              <a:latin typeface="Lato"/>
              <a:ea typeface="Lato"/>
              <a:cs typeface="Lato"/>
              <a:sym typeface="Lato"/>
            </a:endParaRPr>
          </a:p>
          <a:p>
            <a:pPr indent="0" lvl="0" marL="0" rtl="0" algn="r">
              <a:lnSpc>
                <a:spcPct val="150000"/>
              </a:lnSpc>
              <a:spcBef>
                <a:spcPts val="0"/>
              </a:spcBef>
              <a:spcAft>
                <a:spcPts val="0"/>
              </a:spcAft>
              <a:buNone/>
            </a:pPr>
            <a:r>
              <a:rPr b="1" lang="en" sz="2200">
                <a:solidFill>
                  <a:srgbClr val="1161A1"/>
                </a:solidFill>
                <a:latin typeface="Lato"/>
                <a:ea typeface="Lato"/>
                <a:cs typeface="Lato"/>
                <a:sym typeface="Lato"/>
              </a:rPr>
              <a:t>ratings</a:t>
            </a:r>
            <a:endParaRPr b="1" sz="2200">
              <a:solidFill>
                <a:srgbClr val="1161A1"/>
              </a:solidFill>
              <a:latin typeface="Lato"/>
              <a:ea typeface="Lato"/>
              <a:cs typeface="Lato"/>
              <a:sym typeface="Lato"/>
            </a:endParaRPr>
          </a:p>
          <a:p>
            <a:pPr indent="0" lvl="0" marL="0" rtl="0" algn="r">
              <a:lnSpc>
                <a:spcPct val="150000"/>
              </a:lnSpc>
              <a:spcBef>
                <a:spcPts val="0"/>
              </a:spcBef>
              <a:spcAft>
                <a:spcPts val="0"/>
              </a:spcAft>
              <a:buNone/>
            </a:pPr>
            <a:r>
              <a:rPr b="1" lang="en" sz="2200" strike="sngStrike">
                <a:solidFill>
                  <a:srgbClr val="1161A1"/>
                </a:solidFill>
                <a:latin typeface="Lato"/>
                <a:ea typeface="Lato"/>
                <a:cs typeface="Lato"/>
                <a:sym typeface="Lato"/>
              </a:rPr>
              <a:t>awards</a:t>
            </a:r>
            <a:endParaRPr b="1" sz="2200" strike="sngStrike">
              <a:solidFill>
                <a:srgbClr val="1161A1"/>
              </a:solidFill>
              <a:latin typeface="Lato"/>
              <a:ea typeface="Lato"/>
              <a:cs typeface="Lato"/>
              <a:sym typeface="Lato"/>
            </a:endParaRPr>
          </a:p>
        </p:txBody>
      </p:sp>
      <p:sp>
        <p:nvSpPr>
          <p:cNvPr id="254" name="Google Shape;254;p34"/>
          <p:cNvSpPr/>
          <p:nvPr/>
        </p:nvSpPr>
        <p:spPr>
          <a:xfrm>
            <a:off x="1833300" y="2373200"/>
            <a:ext cx="354000" cy="1785900"/>
          </a:xfrm>
          <a:prstGeom prst="leftBrace">
            <a:avLst>
              <a:gd fmla="val 50000" name="adj1"/>
              <a:gd fmla="val 53054" name="adj2"/>
            </a:avLst>
          </a:prstGeom>
          <a:noFill/>
          <a:ln cap="flat" cmpd="sng" w="38100">
            <a:solidFill>
              <a:srgbClr val="1161A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161A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5"/>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0" name="Google Shape;260;p35"/>
          <p:cNvPicPr preferRelativeResize="0"/>
          <p:nvPr/>
        </p:nvPicPr>
        <p:blipFill rotWithShape="1">
          <a:blip r:embed="rId3">
            <a:alphaModFix/>
          </a:blip>
          <a:srcRect b="5575" l="14756" r="8065" t="25426"/>
          <a:stretch/>
        </p:blipFill>
        <p:spPr>
          <a:xfrm>
            <a:off x="0" y="49050"/>
            <a:ext cx="9068899" cy="4560851"/>
          </a:xfrm>
          <a:prstGeom prst="rect">
            <a:avLst/>
          </a:prstGeom>
          <a:noFill/>
          <a:ln>
            <a:noFill/>
          </a:ln>
        </p:spPr>
      </p:pic>
      <p:sp>
        <p:nvSpPr>
          <p:cNvPr id="261" name="Google Shape;261;p35"/>
          <p:cNvSpPr txBox="1"/>
          <p:nvPr/>
        </p:nvSpPr>
        <p:spPr>
          <a:xfrm>
            <a:off x="216825" y="4638550"/>
            <a:ext cx="715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Relationships of Numerical Variables in Movies Data</a:t>
            </a:r>
            <a:endParaRPr b="1">
              <a:solidFill>
                <a:schemeClr val="lt1"/>
              </a:solidFill>
              <a:latin typeface="Lato"/>
              <a:ea typeface="Lato"/>
              <a:cs typeface="Lato"/>
              <a:sym typeface="Lato"/>
            </a:endParaRPr>
          </a:p>
        </p:txBody>
      </p:sp>
      <p:sp>
        <p:nvSpPr>
          <p:cNvPr id="262" name="Google Shape;262;p35"/>
          <p:cNvSpPr/>
          <p:nvPr/>
        </p:nvSpPr>
        <p:spPr>
          <a:xfrm>
            <a:off x="1178000" y="841775"/>
            <a:ext cx="1634400" cy="1634400"/>
          </a:xfrm>
          <a:prstGeom prst="ellipse">
            <a:avLst/>
          </a:prstGeom>
          <a:noFill/>
          <a:ln cap="flat" cmpd="sng" w="1143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5"/>
          <p:cNvSpPr txBox="1"/>
          <p:nvPr/>
        </p:nvSpPr>
        <p:spPr>
          <a:xfrm>
            <a:off x="2692325" y="1860575"/>
            <a:ext cx="3935400" cy="6156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Average User Vote on IMDb  vs. Average User Vote on TMDB  has a Positive Correlation</a:t>
            </a:r>
            <a:endParaRPr>
              <a:solidFill>
                <a:schemeClr val="lt1"/>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6"/>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9" name="Google Shape;269;p36"/>
          <p:cNvPicPr preferRelativeResize="0"/>
          <p:nvPr/>
        </p:nvPicPr>
        <p:blipFill rotWithShape="1">
          <a:blip r:embed="rId3">
            <a:alphaModFix/>
          </a:blip>
          <a:srcRect b="6213" l="14033" r="7701" t="25428"/>
          <a:stretch/>
        </p:blipFill>
        <p:spPr>
          <a:xfrm>
            <a:off x="167850" y="159475"/>
            <a:ext cx="8976149" cy="4409932"/>
          </a:xfrm>
          <a:prstGeom prst="rect">
            <a:avLst/>
          </a:prstGeom>
          <a:noFill/>
          <a:ln>
            <a:noFill/>
          </a:ln>
        </p:spPr>
      </p:pic>
      <p:sp>
        <p:nvSpPr>
          <p:cNvPr id="270" name="Google Shape;270;p36"/>
          <p:cNvSpPr txBox="1"/>
          <p:nvPr/>
        </p:nvSpPr>
        <p:spPr>
          <a:xfrm>
            <a:off x="216825" y="4638550"/>
            <a:ext cx="715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Relationships of Numerical Variables in Movies Data</a:t>
            </a:r>
            <a:endParaRPr b="1">
              <a:solidFill>
                <a:schemeClr val="lt1"/>
              </a:solidFill>
              <a:latin typeface="Lato"/>
              <a:ea typeface="Lato"/>
              <a:cs typeface="Lato"/>
              <a:sym typeface="Lato"/>
            </a:endParaRPr>
          </a:p>
        </p:txBody>
      </p:sp>
      <p:sp>
        <p:nvSpPr>
          <p:cNvPr id="271" name="Google Shape;271;p36"/>
          <p:cNvSpPr/>
          <p:nvPr/>
        </p:nvSpPr>
        <p:spPr>
          <a:xfrm>
            <a:off x="6760800" y="937350"/>
            <a:ext cx="1634400" cy="1634400"/>
          </a:xfrm>
          <a:prstGeom prst="ellipse">
            <a:avLst/>
          </a:prstGeom>
          <a:noFill/>
          <a:ln cap="flat" cmpd="sng" w="1143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6"/>
          <p:cNvSpPr txBox="1"/>
          <p:nvPr/>
        </p:nvSpPr>
        <p:spPr>
          <a:xfrm>
            <a:off x="3503000" y="937350"/>
            <a:ext cx="3412500" cy="6156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Average User Vote vs. Critic MetaScore  has a Positive Correlation</a:t>
            </a:r>
            <a:endParaRPr>
              <a:solidFill>
                <a:schemeClr val="lt1"/>
              </a:solidFill>
              <a:latin typeface="Lato"/>
              <a:ea typeface="Lato"/>
              <a:cs typeface="Lato"/>
              <a:sym typeface="Lato"/>
            </a:endParaRPr>
          </a:p>
        </p:txBody>
      </p:sp>
      <p:sp>
        <p:nvSpPr>
          <p:cNvPr id="273" name="Google Shape;273;p36"/>
          <p:cNvSpPr/>
          <p:nvPr/>
        </p:nvSpPr>
        <p:spPr>
          <a:xfrm>
            <a:off x="5292050" y="3222500"/>
            <a:ext cx="3213600" cy="6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Can we get a number for how correlated these are?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7"/>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9" name="Google Shape;279;p37"/>
          <p:cNvPicPr preferRelativeResize="0"/>
          <p:nvPr/>
        </p:nvPicPr>
        <p:blipFill rotWithShape="1">
          <a:blip r:embed="rId3">
            <a:alphaModFix/>
          </a:blip>
          <a:srcRect b="7777" l="14155" r="48208" t="43430"/>
          <a:stretch/>
        </p:blipFill>
        <p:spPr>
          <a:xfrm>
            <a:off x="201275" y="233575"/>
            <a:ext cx="6429624" cy="4688750"/>
          </a:xfrm>
          <a:prstGeom prst="rect">
            <a:avLst/>
          </a:prstGeom>
          <a:noFill/>
          <a:ln>
            <a:noFill/>
          </a:ln>
        </p:spPr>
      </p:pic>
      <p:sp>
        <p:nvSpPr>
          <p:cNvPr id="280" name="Google Shape;280;p37"/>
          <p:cNvSpPr txBox="1"/>
          <p:nvPr/>
        </p:nvSpPr>
        <p:spPr>
          <a:xfrm>
            <a:off x="216825" y="4638550"/>
            <a:ext cx="715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Lato"/>
                <a:ea typeface="Lato"/>
                <a:cs typeface="Lato"/>
                <a:sym typeface="Lato"/>
              </a:rPr>
              <a:t>Correlations in Numeric Variables (Confusion Matrix)</a:t>
            </a:r>
            <a:endParaRPr b="1">
              <a:solidFill>
                <a:schemeClr val="dk2"/>
              </a:solidFill>
              <a:latin typeface="Lato"/>
              <a:ea typeface="Lato"/>
              <a:cs typeface="Lato"/>
              <a:sym typeface="Lato"/>
            </a:endParaRPr>
          </a:p>
        </p:txBody>
      </p:sp>
      <p:sp>
        <p:nvSpPr>
          <p:cNvPr id="281" name="Google Shape;281;p37"/>
          <p:cNvSpPr/>
          <p:nvPr/>
        </p:nvSpPr>
        <p:spPr>
          <a:xfrm>
            <a:off x="6377950" y="627275"/>
            <a:ext cx="2547600" cy="3585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rPr>
              <a:t>CONCLUSION:</a:t>
            </a:r>
            <a:r>
              <a:rPr lang="en">
                <a:solidFill>
                  <a:schemeClr val="lt1"/>
                </a:solidFill>
              </a:rPr>
              <a:t> </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Some positive correlation between revenue and user reviews</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Duration and Release Year has minimal correlations to other variables</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Note: Dropping revenue variable because data is incomplete</a:t>
            </a:r>
            <a:endParaRPr>
              <a:solidFill>
                <a:schemeClr val="lt1"/>
              </a:solidFill>
            </a:endParaRPr>
          </a:p>
          <a:p>
            <a:pPr indent="-317500" lvl="0" marL="457200" rtl="0" algn="l">
              <a:spcBef>
                <a:spcPts val="0"/>
              </a:spcBef>
              <a:spcAft>
                <a:spcPts val="0"/>
              </a:spcAft>
              <a:buClr>
                <a:schemeClr val="lt1"/>
              </a:buClr>
              <a:buSzPts val="1400"/>
              <a:buChar char="-"/>
            </a:pPr>
            <a:r>
              <a:t/>
            </a:r>
            <a:endParaRPr>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7" name="Google Shape;287;p38"/>
          <p:cNvPicPr preferRelativeResize="0"/>
          <p:nvPr/>
        </p:nvPicPr>
        <p:blipFill rotWithShape="1">
          <a:blip r:embed="rId3">
            <a:alphaModFix/>
          </a:blip>
          <a:srcRect b="29021" l="14294" r="46576" t="25073"/>
          <a:stretch/>
        </p:blipFill>
        <p:spPr>
          <a:xfrm>
            <a:off x="213675" y="146600"/>
            <a:ext cx="7132450" cy="4706551"/>
          </a:xfrm>
          <a:prstGeom prst="rect">
            <a:avLst/>
          </a:prstGeom>
          <a:noFill/>
          <a:ln>
            <a:noFill/>
          </a:ln>
        </p:spPr>
      </p:pic>
      <p:sp>
        <p:nvSpPr>
          <p:cNvPr id="288" name="Google Shape;288;p38"/>
          <p:cNvSpPr txBox="1"/>
          <p:nvPr/>
        </p:nvSpPr>
        <p:spPr>
          <a:xfrm>
            <a:off x="3853900" y="2072300"/>
            <a:ext cx="1736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Distribution of Movie Duration </a:t>
            </a:r>
            <a:r>
              <a:rPr lang="en">
                <a:latin typeface="Lato"/>
                <a:ea typeface="Lato"/>
                <a:cs typeface="Lato"/>
                <a:sym typeface="Lato"/>
              </a:rPr>
              <a:t>(right-skewed)</a:t>
            </a:r>
            <a:endParaRPr>
              <a:latin typeface="Lato"/>
              <a:ea typeface="Lato"/>
              <a:cs typeface="Lato"/>
              <a:sym typeface="Lato"/>
            </a:endParaRPr>
          </a:p>
        </p:txBody>
      </p:sp>
      <p:sp>
        <p:nvSpPr>
          <p:cNvPr id="289" name="Google Shape;289;p38"/>
          <p:cNvSpPr/>
          <p:nvPr/>
        </p:nvSpPr>
        <p:spPr>
          <a:xfrm>
            <a:off x="5777950" y="627275"/>
            <a:ext cx="3147600" cy="2992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rPr>
              <a:t>CONCLUSION:</a:t>
            </a:r>
            <a:r>
              <a:rPr lang="en">
                <a:solidFill>
                  <a:schemeClr val="lt1"/>
                </a:solidFill>
              </a:rPr>
              <a:t> </a:t>
            </a:r>
            <a:endParaRPr>
              <a:solidFill>
                <a:schemeClr val="lt1"/>
              </a:solidFill>
            </a:endParaRPr>
          </a:p>
          <a:p>
            <a:pPr indent="0" lvl="0" marL="0" rtl="0" algn="l">
              <a:spcBef>
                <a:spcPts val="0"/>
              </a:spcBef>
              <a:spcAft>
                <a:spcPts val="0"/>
              </a:spcAft>
              <a:buNone/>
            </a:pPr>
            <a:r>
              <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Most movies are an average length of just over 90 minutes (mean = 93.05 minutes)</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Mode is 90 minutes with a standard deviation of 18.58 minutes… (SEE SPEAKER NOTES FOR MORE MEASURES OF CENTRALITY)</a:t>
            </a:r>
            <a:endParaRPr>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9"/>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5" name="Google Shape;295;p39"/>
          <p:cNvPicPr preferRelativeResize="0"/>
          <p:nvPr/>
        </p:nvPicPr>
        <p:blipFill rotWithShape="1">
          <a:blip r:embed="rId3">
            <a:alphaModFix/>
          </a:blip>
          <a:srcRect b="36040" l="13881" r="52557" t="26519"/>
          <a:stretch/>
        </p:blipFill>
        <p:spPr>
          <a:xfrm>
            <a:off x="101875" y="159025"/>
            <a:ext cx="7740101" cy="4857124"/>
          </a:xfrm>
          <a:prstGeom prst="rect">
            <a:avLst/>
          </a:prstGeom>
          <a:noFill/>
          <a:ln>
            <a:noFill/>
          </a:ln>
        </p:spPr>
      </p:pic>
      <p:sp>
        <p:nvSpPr>
          <p:cNvPr id="296" name="Google Shape;296;p39"/>
          <p:cNvSpPr txBox="1"/>
          <p:nvPr/>
        </p:nvSpPr>
        <p:spPr>
          <a:xfrm>
            <a:off x="1369100" y="824400"/>
            <a:ext cx="2818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Distribution of User Ratings on Scale 0-10 with 10 Highest</a:t>
            </a:r>
            <a:endParaRPr b="1">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(left-skewed)</a:t>
            </a:r>
            <a:endParaRPr>
              <a:latin typeface="Lato"/>
              <a:ea typeface="Lato"/>
              <a:cs typeface="Lato"/>
              <a:sym typeface="Lato"/>
            </a:endParaRPr>
          </a:p>
        </p:txBody>
      </p:sp>
      <p:sp>
        <p:nvSpPr>
          <p:cNvPr id="297" name="Google Shape;297;p39"/>
          <p:cNvSpPr/>
          <p:nvPr/>
        </p:nvSpPr>
        <p:spPr>
          <a:xfrm>
            <a:off x="5777950" y="627275"/>
            <a:ext cx="3147600" cy="2992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rPr>
              <a:t>CONCLUSION:</a:t>
            </a:r>
            <a:r>
              <a:rPr lang="en">
                <a:solidFill>
                  <a:schemeClr val="lt1"/>
                </a:solidFill>
              </a:rPr>
              <a:t> </a:t>
            </a:r>
            <a:endParaRPr>
              <a:solidFill>
                <a:schemeClr val="lt1"/>
              </a:solidFill>
            </a:endParaRPr>
          </a:p>
          <a:p>
            <a:pPr indent="0" lvl="0" marL="0" rtl="0" algn="l">
              <a:spcBef>
                <a:spcPts val="0"/>
              </a:spcBef>
              <a:spcAft>
                <a:spcPts val="0"/>
              </a:spcAft>
              <a:buNone/>
            </a:pPr>
            <a:r>
              <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Ellen can negotiate better deals for movies between 3-5 and can expect to pay a premium for movies above 8.</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Sam may want to target ratings between 5-7 (7+ is diminishing returns).</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Steel should look for  movies with ratings between 7-8 to maximize time looking for his next flick.</a:t>
            </a:r>
            <a:endParaRPr>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0"/>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3" name="Google Shape;303;p40"/>
          <p:cNvPicPr preferRelativeResize="0"/>
          <p:nvPr/>
        </p:nvPicPr>
        <p:blipFill rotWithShape="1">
          <a:blip r:embed="rId3">
            <a:alphaModFix/>
          </a:blip>
          <a:srcRect b="36280" l="14154" r="52556" t="25428"/>
          <a:stretch/>
        </p:blipFill>
        <p:spPr>
          <a:xfrm>
            <a:off x="283100" y="264400"/>
            <a:ext cx="7260701" cy="4697800"/>
          </a:xfrm>
          <a:prstGeom prst="rect">
            <a:avLst/>
          </a:prstGeom>
          <a:noFill/>
          <a:ln>
            <a:noFill/>
          </a:ln>
        </p:spPr>
      </p:pic>
      <p:sp>
        <p:nvSpPr>
          <p:cNvPr id="304" name="Google Shape;304;p40"/>
          <p:cNvSpPr txBox="1"/>
          <p:nvPr/>
        </p:nvSpPr>
        <p:spPr>
          <a:xfrm>
            <a:off x="3853900" y="2072300"/>
            <a:ext cx="2067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Distribution of </a:t>
            </a:r>
            <a:endParaRPr b="1">
              <a:latin typeface="Lato"/>
              <a:ea typeface="Lato"/>
              <a:cs typeface="Lato"/>
              <a:sym typeface="Lato"/>
            </a:endParaRPr>
          </a:p>
          <a:p>
            <a:pPr indent="0" lvl="0" marL="0" rtl="0" algn="l">
              <a:spcBef>
                <a:spcPts val="0"/>
              </a:spcBef>
              <a:spcAft>
                <a:spcPts val="0"/>
              </a:spcAft>
              <a:buNone/>
            </a:pPr>
            <a:r>
              <a:rPr b="1" lang="en">
                <a:latin typeface="Lato"/>
                <a:ea typeface="Lato"/>
                <a:cs typeface="Lato"/>
                <a:sym typeface="Lato"/>
              </a:rPr>
              <a:t>User Reviews Per Film</a:t>
            </a:r>
            <a:endParaRPr b="1">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(right-skewed)</a:t>
            </a:r>
            <a:endParaRPr>
              <a:latin typeface="Lato"/>
              <a:ea typeface="Lato"/>
              <a:cs typeface="Lato"/>
              <a:sym typeface="Lato"/>
            </a:endParaRPr>
          </a:p>
        </p:txBody>
      </p:sp>
      <p:sp>
        <p:nvSpPr>
          <p:cNvPr id="305" name="Google Shape;305;p40"/>
          <p:cNvSpPr/>
          <p:nvPr/>
        </p:nvSpPr>
        <p:spPr>
          <a:xfrm>
            <a:off x="5380375" y="848150"/>
            <a:ext cx="3081000" cy="32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COMBINE WITH NEXT SLIDE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1"/>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1" name="Google Shape;311;p41"/>
          <p:cNvPicPr preferRelativeResize="0"/>
          <p:nvPr/>
        </p:nvPicPr>
        <p:blipFill rotWithShape="1">
          <a:blip r:embed="rId3">
            <a:alphaModFix/>
          </a:blip>
          <a:srcRect b="33205" l="12900" r="48919" t="28871"/>
          <a:stretch/>
        </p:blipFill>
        <p:spPr>
          <a:xfrm>
            <a:off x="213700" y="208725"/>
            <a:ext cx="8472101" cy="4733500"/>
          </a:xfrm>
          <a:prstGeom prst="rect">
            <a:avLst/>
          </a:prstGeom>
          <a:noFill/>
          <a:ln>
            <a:noFill/>
          </a:ln>
        </p:spPr>
      </p:pic>
      <p:sp>
        <p:nvSpPr>
          <p:cNvPr id="312" name="Google Shape;312;p41"/>
          <p:cNvSpPr txBox="1"/>
          <p:nvPr/>
        </p:nvSpPr>
        <p:spPr>
          <a:xfrm>
            <a:off x="3853900" y="2072300"/>
            <a:ext cx="2432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Distribution of </a:t>
            </a:r>
            <a:endParaRPr b="1">
              <a:latin typeface="Lato"/>
              <a:ea typeface="Lato"/>
              <a:cs typeface="Lato"/>
              <a:sym typeface="Lato"/>
            </a:endParaRPr>
          </a:p>
          <a:p>
            <a:pPr indent="0" lvl="0" marL="0" rtl="0" algn="l">
              <a:spcBef>
                <a:spcPts val="0"/>
              </a:spcBef>
              <a:spcAft>
                <a:spcPts val="0"/>
              </a:spcAft>
              <a:buNone/>
            </a:pPr>
            <a:r>
              <a:rPr b="1" lang="en">
                <a:latin typeface="Lato"/>
                <a:ea typeface="Lato"/>
                <a:cs typeface="Lato"/>
                <a:sym typeface="Lato"/>
              </a:rPr>
              <a:t>Critics Reviews Per Film</a:t>
            </a:r>
            <a:endParaRPr b="1">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(right-skewed)</a:t>
            </a:r>
            <a:endParaRPr>
              <a:latin typeface="Lato"/>
              <a:ea typeface="Lato"/>
              <a:cs typeface="Lato"/>
              <a:sym typeface="Lato"/>
            </a:endParaRPr>
          </a:p>
        </p:txBody>
      </p:sp>
      <p:sp>
        <p:nvSpPr>
          <p:cNvPr id="313" name="Google Shape;313;p41"/>
          <p:cNvSpPr/>
          <p:nvPr/>
        </p:nvSpPr>
        <p:spPr>
          <a:xfrm>
            <a:off x="5380375" y="848150"/>
            <a:ext cx="3081000" cy="32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COMBINE WITH PRIOR SLIDE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4" name="Shape 84"/>
        <p:cNvGrpSpPr/>
        <p:nvPr/>
      </p:nvGrpSpPr>
      <p:grpSpPr>
        <a:xfrm>
          <a:off x="0" y="0"/>
          <a:ext cx="0" cy="0"/>
          <a:chOff x="0" y="0"/>
          <a:chExt cx="0" cy="0"/>
        </a:xfrm>
      </p:grpSpPr>
      <p:pic>
        <p:nvPicPr>
          <p:cNvPr id="85" name="Google Shape;85;p15"/>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86" name="Google Shape;86;p15"/>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87" name="Google Shape;87;p15"/>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Our MARK Team</a:t>
            </a:r>
            <a:endParaRPr b="1" sz="3000">
              <a:solidFill>
                <a:schemeClr val="lt2"/>
              </a:solidFill>
              <a:latin typeface="Raleway"/>
              <a:ea typeface="Raleway"/>
              <a:cs typeface="Raleway"/>
              <a:sym typeface="Raleway"/>
            </a:endParaRPr>
          </a:p>
        </p:txBody>
      </p:sp>
      <p:sp>
        <p:nvSpPr>
          <p:cNvPr id="88" name="Google Shape;88;p15"/>
          <p:cNvSpPr txBox="1"/>
          <p:nvPr>
            <p:ph idx="4294967295" type="body"/>
          </p:nvPr>
        </p:nvSpPr>
        <p:spPr>
          <a:xfrm>
            <a:off x="2855550" y="1377475"/>
            <a:ext cx="35829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aleway"/>
                <a:ea typeface="Raleway"/>
                <a:cs typeface="Raleway"/>
                <a:sym typeface="Raleway"/>
              </a:rPr>
              <a:t>of budding Data Scientists</a:t>
            </a:r>
            <a:r>
              <a:rPr lang="en" sz="1200">
                <a:latin typeface="Raleway"/>
                <a:ea typeface="Raleway"/>
                <a:cs typeface="Raleway"/>
                <a:sym typeface="Raleway"/>
              </a:rPr>
              <a:t> </a:t>
            </a:r>
            <a:r>
              <a:rPr b="1" lang="en" sz="1200">
                <a:latin typeface="Raleway"/>
                <a:ea typeface="Raleway"/>
                <a:cs typeface="Raleway"/>
                <a:sym typeface="Raleway"/>
              </a:rPr>
              <a:t>collaborated</a:t>
            </a:r>
            <a:r>
              <a:rPr lang="en" sz="1200">
                <a:latin typeface="Raleway"/>
                <a:ea typeface="Raleway"/>
                <a:cs typeface="Raleway"/>
                <a:sym typeface="Raleway"/>
              </a:rPr>
              <a:t> virtually across Zoom and Slack (as “the_clever_crew”) to bring you this fine work.</a:t>
            </a:r>
            <a:endParaRPr sz="1200">
              <a:solidFill>
                <a:schemeClr val="dk2"/>
              </a:solidFill>
              <a:latin typeface="Raleway"/>
              <a:ea typeface="Raleway"/>
              <a:cs typeface="Raleway"/>
              <a:sym typeface="Raleway"/>
            </a:endParaRPr>
          </a:p>
          <a:p>
            <a:pPr indent="-317500" lvl="0" marL="457200" rtl="0" algn="l">
              <a:spcBef>
                <a:spcPts val="16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Maggie Allen </a:t>
            </a:r>
            <a:br>
              <a:rPr lang="en" sz="1400">
                <a:latin typeface="Raleway"/>
                <a:ea typeface="Raleway"/>
                <a:cs typeface="Raleway"/>
                <a:sym typeface="Raleway"/>
              </a:rPr>
            </a:br>
            <a:r>
              <a:rPr lang="en" sz="1200">
                <a:latin typeface="Raleway"/>
                <a:ea typeface="Raleway"/>
                <a:cs typeface="Raleway"/>
                <a:sym typeface="Raleway"/>
              </a:rPr>
              <a:t>Presentation + GitHub + Dashboard</a:t>
            </a: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Andrew Malony</a:t>
            </a:r>
            <a:br>
              <a:rPr lang="en" sz="1400">
                <a:latin typeface="Raleway"/>
                <a:ea typeface="Raleway"/>
                <a:cs typeface="Raleway"/>
                <a:sym typeface="Raleway"/>
              </a:rPr>
            </a:br>
            <a:r>
              <a:rPr lang="en" sz="1200">
                <a:latin typeface="Raleway"/>
                <a:ea typeface="Raleway"/>
                <a:cs typeface="Raleway"/>
                <a:sym typeface="Raleway"/>
              </a:rPr>
              <a:t>GitHub + Graphs + Dashboard</a:t>
            </a: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Rose Baumann </a:t>
            </a:r>
            <a:br>
              <a:rPr lang="en" sz="1400">
                <a:latin typeface="Raleway"/>
                <a:ea typeface="Raleway"/>
                <a:cs typeface="Raleway"/>
                <a:sym typeface="Raleway"/>
              </a:rPr>
            </a:br>
            <a:r>
              <a:rPr lang="en" sz="1200">
                <a:latin typeface="Raleway"/>
                <a:ea typeface="Raleway"/>
                <a:cs typeface="Raleway"/>
                <a:sym typeface="Raleway"/>
              </a:rPr>
              <a:t>Database + Data Clean-up</a:t>
            </a:r>
            <a:endParaRPr sz="1200">
              <a:solidFill>
                <a:schemeClr val="dk2"/>
              </a:solidFill>
              <a:latin typeface="Raleway"/>
              <a:ea typeface="Raleway"/>
              <a:cs typeface="Raleway"/>
              <a:sym typeface="Raleway"/>
            </a:endParaRPr>
          </a:p>
          <a:p>
            <a:pPr indent="-317500" lvl="0" marL="457200" rtl="0" algn="l">
              <a:spcBef>
                <a:spcPts val="1000"/>
              </a:spcBef>
              <a:spcAft>
                <a:spcPts val="1000"/>
              </a:spcAft>
              <a:buClr>
                <a:schemeClr val="dk1"/>
              </a:buClr>
              <a:buSzPts val="1400"/>
              <a:buFont typeface="Raleway"/>
              <a:buChar char="➔"/>
            </a:pPr>
            <a:r>
              <a:rPr b="1" lang="en" sz="1400">
                <a:solidFill>
                  <a:schemeClr val="dk1"/>
                </a:solidFill>
                <a:latin typeface="Raleway"/>
                <a:ea typeface="Raleway"/>
                <a:cs typeface="Raleway"/>
                <a:sym typeface="Raleway"/>
              </a:rPr>
              <a:t>Kathy Morrissey</a:t>
            </a:r>
            <a:br>
              <a:rPr lang="en" sz="1400">
                <a:latin typeface="Raleway"/>
                <a:ea typeface="Raleway"/>
                <a:cs typeface="Raleway"/>
                <a:sym typeface="Raleway"/>
              </a:rPr>
            </a:br>
            <a:r>
              <a:rPr lang="en" sz="1200">
                <a:latin typeface="Raleway"/>
                <a:ea typeface="Raleway"/>
                <a:cs typeface="Raleway"/>
                <a:sym typeface="Raleway"/>
              </a:rPr>
              <a:t>Data ETL + Machine Learning Model</a:t>
            </a:r>
            <a:endParaRPr sz="1200">
              <a:latin typeface="Raleway"/>
              <a:ea typeface="Raleway"/>
              <a:cs typeface="Raleway"/>
              <a:sym typeface="Raleway"/>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2"/>
          <p:cNvSpPr txBox="1"/>
          <p:nvPr>
            <p:ph type="title"/>
          </p:nvPr>
        </p:nvSpPr>
        <p:spPr>
          <a:xfrm>
            <a:off x="283100" y="712150"/>
            <a:ext cx="87699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Where do we go from here?</a:t>
            </a:r>
            <a:r>
              <a:rPr lang="en">
                <a:solidFill>
                  <a:schemeClr val="dk1"/>
                </a:solidFill>
              </a:rPr>
              <a:t> </a:t>
            </a:r>
            <a:endParaRPr>
              <a:solidFill>
                <a:schemeClr val="dk1"/>
              </a:solidFill>
            </a:endParaRPr>
          </a:p>
          <a:p>
            <a:pPr indent="-374650" lvl="0" marL="457200" rtl="0" algn="l">
              <a:lnSpc>
                <a:spcPct val="120000"/>
              </a:lnSpc>
              <a:spcBef>
                <a:spcPts val="0"/>
              </a:spcBef>
              <a:spcAft>
                <a:spcPts val="0"/>
              </a:spcAft>
              <a:buSzPts val="2300"/>
              <a:buChar char="-"/>
            </a:pPr>
            <a:r>
              <a:rPr b="0" lang="en" sz="2300"/>
              <a:t>Seek Out Additional Data Sources </a:t>
            </a:r>
            <a:r>
              <a:rPr b="0" lang="en" sz="1600"/>
              <a:t>(Awards, A-list, Rotten Tomato, etc.)</a:t>
            </a:r>
            <a:endParaRPr b="0" sz="1600"/>
          </a:p>
          <a:p>
            <a:pPr indent="-374650" lvl="0" marL="457200" rtl="0" algn="l">
              <a:lnSpc>
                <a:spcPct val="120000"/>
              </a:lnSpc>
              <a:spcBef>
                <a:spcPts val="0"/>
              </a:spcBef>
              <a:spcAft>
                <a:spcPts val="0"/>
              </a:spcAft>
              <a:buSzPts val="2300"/>
              <a:buChar char="-"/>
            </a:pPr>
            <a:r>
              <a:rPr b="0" lang="en" sz="2300"/>
              <a:t>Natural Language Processing of Reviews</a:t>
            </a:r>
            <a:endParaRPr b="0" sz="2300"/>
          </a:p>
          <a:p>
            <a:pPr indent="-374650" lvl="0" marL="457200" rtl="0" algn="l">
              <a:lnSpc>
                <a:spcPct val="120000"/>
              </a:lnSpc>
              <a:spcBef>
                <a:spcPts val="0"/>
              </a:spcBef>
              <a:spcAft>
                <a:spcPts val="0"/>
              </a:spcAft>
              <a:buSzPts val="2300"/>
              <a:buChar char="-"/>
            </a:pPr>
            <a:r>
              <a:rPr b="0" lang="en" sz="2300"/>
              <a:t>Deep Dive Categorical Variables</a:t>
            </a:r>
            <a:endParaRPr b="0" sz="2300"/>
          </a:p>
          <a:p>
            <a:pPr indent="-374650" lvl="0" marL="457200" rtl="0" algn="l">
              <a:lnSpc>
                <a:spcPct val="120000"/>
              </a:lnSpc>
              <a:spcBef>
                <a:spcPts val="0"/>
              </a:spcBef>
              <a:spcAft>
                <a:spcPts val="0"/>
              </a:spcAft>
              <a:buSzPts val="2300"/>
              <a:buChar char="-"/>
            </a:pPr>
            <a:r>
              <a:rPr b="0" lang="en" sz="2300"/>
              <a:t>Machine Learning Models for Predicting Future Success</a:t>
            </a:r>
            <a:endParaRPr b="0" sz="2300"/>
          </a:p>
          <a:p>
            <a:pPr indent="0" lvl="0" marL="0" rtl="0" algn="l">
              <a:lnSpc>
                <a:spcPct val="120000"/>
              </a:lnSpc>
              <a:spcBef>
                <a:spcPts val="0"/>
              </a:spcBef>
              <a:spcAft>
                <a:spcPts val="0"/>
              </a:spcAft>
              <a:buNone/>
            </a:pPr>
            <a:r>
              <a:t/>
            </a:r>
            <a:endParaRPr b="0" sz="2300"/>
          </a:p>
          <a:p>
            <a:pPr indent="0" lvl="0" marL="0" rtl="0" algn="l">
              <a:lnSpc>
                <a:spcPct val="120000"/>
              </a:lnSpc>
              <a:spcBef>
                <a:spcPts val="0"/>
              </a:spcBef>
              <a:spcAft>
                <a:spcPts val="0"/>
              </a:spcAft>
              <a:buNone/>
            </a:pPr>
            <a:r>
              <a:rPr lang="en" sz="2300"/>
              <a:t>What would we do differently? </a:t>
            </a:r>
            <a:r>
              <a:rPr b="0" lang="en" sz="2300"/>
              <a:t>Clone our team members to get after all the things left on the table.</a:t>
            </a:r>
            <a:endParaRPr b="0" sz="23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3"/>
          <p:cNvSpPr txBox="1"/>
          <p:nvPr>
            <p:ph type="title"/>
          </p:nvPr>
        </p:nvSpPr>
        <p:spPr>
          <a:xfrm>
            <a:off x="283103" y="712141"/>
            <a:ext cx="62442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300"/>
              <a:t>Clever saying to finish us off on a note with a touch of humor.</a:t>
            </a:r>
            <a:r>
              <a:rPr b="0" lang="en" sz="2300"/>
              <a:t>.</a:t>
            </a:r>
            <a:endParaRPr b="0" sz="2300"/>
          </a:p>
          <a:p>
            <a:pPr indent="0" lvl="0" marL="0" rtl="0" algn="l">
              <a:spcBef>
                <a:spcPts val="1600"/>
              </a:spcBef>
              <a:spcAft>
                <a:spcPts val="1000"/>
              </a:spcAft>
              <a:buNone/>
            </a:pPr>
            <a:r>
              <a:rPr lang="en"/>
              <a:t>Some sort of</a:t>
            </a:r>
            <a:r>
              <a:rPr lang="en"/>
              <a:t> </a:t>
            </a:r>
            <a:r>
              <a:rPr lang="en">
                <a:solidFill>
                  <a:schemeClr val="accent5"/>
                </a:solidFill>
              </a:rPr>
              <a:t>summary bullet</a:t>
            </a:r>
            <a:r>
              <a:rPr lang="en"/>
              <a:t> of interest.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3535"/>
        </a:solidFill>
      </p:bgPr>
    </p:bg>
    <p:spTree>
      <p:nvGrpSpPr>
        <p:cNvPr id="327" name="Shape 327"/>
        <p:cNvGrpSpPr/>
        <p:nvPr/>
      </p:nvGrpSpPr>
      <p:grpSpPr>
        <a:xfrm>
          <a:off x="0" y="0"/>
          <a:ext cx="0" cy="0"/>
          <a:chOff x="0" y="0"/>
          <a:chExt cx="0" cy="0"/>
        </a:xfrm>
      </p:grpSpPr>
      <p:sp>
        <p:nvSpPr>
          <p:cNvPr id="328" name="Google Shape;328;p44"/>
          <p:cNvSpPr txBox="1"/>
          <p:nvPr>
            <p:ph idx="1" type="subTitle"/>
          </p:nvPr>
        </p:nvSpPr>
        <p:spPr>
          <a:xfrm>
            <a:off x="430000" y="535746"/>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t>
            </a:r>
            <a:endParaRPr>
              <a:solidFill>
                <a:schemeClr val="lt1"/>
              </a:solidFill>
            </a:endParaRPr>
          </a:p>
        </p:txBody>
      </p:sp>
      <p:sp>
        <p:nvSpPr>
          <p:cNvPr id="329" name="Google Shape;329;p4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POPULARITY DATA </a:t>
            </a:r>
            <a:endParaRPr/>
          </a:p>
          <a:p>
            <a:pPr indent="0" lvl="0" marL="0" rtl="0" algn="l">
              <a:spcBef>
                <a:spcPts val="1600"/>
              </a:spcBef>
              <a:spcAft>
                <a:spcPts val="0"/>
              </a:spcAft>
              <a:buClr>
                <a:schemeClr val="dk2"/>
              </a:buClr>
              <a:buSzPts val="1100"/>
              <a:buFont typeface="Arial"/>
              <a:buNone/>
            </a:pPr>
            <a:r>
              <a:rPr lang="en" strike="sngStrike"/>
              <a:t>BUDGET/REVENUE DATA</a:t>
            </a:r>
            <a:endParaRPr strike="sngStrike"/>
          </a:p>
          <a:p>
            <a:pPr indent="0" lvl="0" marL="0" rtl="0" algn="l">
              <a:spcBef>
                <a:spcPts val="1600"/>
              </a:spcBef>
              <a:spcAft>
                <a:spcPts val="0"/>
              </a:spcAft>
              <a:buNone/>
            </a:pPr>
            <a:r>
              <a:rPr lang="en" strike="sngStrike"/>
              <a:t>AWARDS DATA</a:t>
            </a:r>
            <a:endParaRPr strike="sngStrike"/>
          </a:p>
          <a:p>
            <a:pPr indent="0" lvl="0" marL="0" rtl="0" algn="l">
              <a:spcBef>
                <a:spcPts val="1600"/>
              </a:spcBef>
              <a:spcAft>
                <a:spcPts val="1600"/>
              </a:spcAft>
              <a:buNone/>
            </a:pPr>
            <a:r>
              <a:t/>
            </a:r>
            <a:endParaRPr/>
          </a:p>
        </p:txBody>
      </p:sp>
      <p:pic>
        <p:nvPicPr>
          <p:cNvPr id="330" name="Google Shape;330;p44"/>
          <p:cNvPicPr preferRelativeResize="0"/>
          <p:nvPr/>
        </p:nvPicPr>
        <p:blipFill rotWithShape="1">
          <a:blip r:embed="rId3">
            <a:alphaModFix/>
          </a:blip>
          <a:srcRect b="45583" l="18912" r="8849" t="7282"/>
          <a:stretch/>
        </p:blipFill>
        <p:spPr>
          <a:xfrm>
            <a:off x="152400" y="180950"/>
            <a:ext cx="1501450" cy="1482226"/>
          </a:xfrm>
          <a:prstGeom prst="rect">
            <a:avLst/>
          </a:prstGeom>
          <a:noFill/>
          <a:ln>
            <a:noFill/>
          </a:ln>
        </p:spPr>
      </p:pic>
      <p:pic>
        <p:nvPicPr>
          <p:cNvPr id="331" name="Google Shape;331;p44"/>
          <p:cNvPicPr preferRelativeResize="0"/>
          <p:nvPr/>
        </p:nvPicPr>
        <p:blipFill>
          <a:blip r:embed="rId4">
            <a:alphaModFix/>
          </a:blip>
          <a:stretch>
            <a:fillRect/>
          </a:stretch>
        </p:blipFill>
        <p:spPr>
          <a:xfrm flipH="1">
            <a:off x="152400" y="1805050"/>
            <a:ext cx="1501450" cy="1501450"/>
          </a:xfrm>
          <a:prstGeom prst="rect">
            <a:avLst/>
          </a:prstGeom>
          <a:noFill/>
          <a:ln>
            <a:noFill/>
          </a:ln>
        </p:spPr>
      </p:pic>
      <p:sp>
        <p:nvSpPr>
          <p:cNvPr id="332" name="Google Shape;332;p44"/>
          <p:cNvSpPr txBox="1"/>
          <p:nvPr>
            <p:ph idx="1" type="subTitle"/>
          </p:nvPr>
        </p:nvSpPr>
        <p:spPr>
          <a:xfrm>
            <a:off x="450600" y="2113396"/>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t>
            </a:r>
            <a:endParaRPr>
              <a:solidFill>
                <a:schemeClr val="lt1"/>
              </a:solidFill>
            </a:endParaRPr>
          </a:p>
        </p:txBody>
      </p:sp>
      <p:pic>
        <p:nvPicPr>
          <p:cNvPr id="333" name="Google Shape;333;p44"/>
          <p:cNvPicPr preferRelativeResize="0"/>
          <p:nvPr/>
        </p:nvPicPr>
        <p:blipFill>
          <a:blip r:embed="rId5">
            <a:alphaModFix/>
          </a:blip>
          <a:stretch>
            <a:fillRect/>
          </a:stretch>
        </p:blipFill>
        <p:spPr>
          <a:xfrm>
            <a:off x="152400" y="3458900"/>
            <a:ext cx="1501450" cy="1501450"/>
          </a:xfrm>
          <a:prstGeom prst="rect">
            <a:avLst/>
          </a:prstGeom>
          <a:noFill/>
          <a:ln>
            <a:noFill/>
          </a:ln>
        </p:spPr>
      </p:pic>
      <p:sp>
        <p:nvSpPr>
          <p:cNvPr id="334" name="Google Shape;334;p44"/>
          <p:cNvSpPr txBox="1"/>
          <p:nvPr>
            <p:ph idx="1" type="subTitle"/>
          </p:nvPr>
        </p:nvSpPr>
        <p:spPr>
          <a:xfrm>
            <a:off x="430000" y="3614846"/>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t>
            </a:r>
            <a:endParaRPr>
              <a:solidFill>
                <a:schemeClr val="lt1"/>
              </a:solidFill>
            </a:endParaRPr>
          </a:p>
        </p:txBody>
      </p:sp>
      <p:sp>
        <p:nvSpPr>
          <p:cNvPr id="335" name="Google Shape;335;p44"/>
          <p:cNvSpPr txBox="1"/>
          <p:nvPr>
            <p:ph idx="2" type="body"/>
          </p:nvPr>
        </p:nvSpPr>
        <p:spPr>
          <a:xfrm>
            <a:off x="4939500" y="3460675"/>
            <a:ext cx="3837000" cy="13455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sz="1500">
                <a:solidFill>
                  <a:schemeClr val="accent6"/>
                </a:solidFill>
                <a:latin typeface="Roboto"/>
                <a:ea typeface="Roboto"/>
                <a:cs typeface="Roboto"/>
                <a:sym typeface="Roboto"/>
              </a:rPr>
              <a:t>Is it a coincidence that our instructor is the only happy camper in the bunch? Maybe...</a:t>
            </a:r>
            <a:endParaRPr>
              <a:solidFill>
                <a:schemeClr val="accent6"/>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39" name="Shape 339"/>
        <p:cNvGrpSpPr/>
        <p:nvPr/>
      </p:nvGrpSpPr>
      <p:grpSpPr>
        <a:xfrm>
          <a:off x="0" y="0"/>
          <a:ext cx="0" cy="0"/>
          <a:chOff x="0" y="0"/>
          <a:chExt cx="0" cy="0"/>
        </a:xfrm>
      </p:grpSpPr>
      <p:sp>
        <p:nvSpPr>
          <p:cNvPr id="340" name="Google Shape;340;p45"/>
          <p:cNvSpPr txBox="1"/>
          <p:nvPr>
            <p:ph type="title"/>
          </p:nvPr>
        </p:nvSpPr>
        <p:spPr>
          <a:xfrm>
            <a:off x="283099" y="712150"/>
            <a:ext cx="8367600" cy="383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a:latin typeface="Pacifico"/>
                <a:ea typeface="Pacifico"/>
                <a:cs typeface="Pacifico"/>
                <a:sym typeface="Pacifico"/>
              </a:rPr>
              <a:t>F</a:t>
            </a:r>
            <a:r>
              <a:rPr b="0" lang="en">
                <a:latin typeface="Pacifico"/>
                <a:ea typeface="Pacifico"/>
                <a:cs typeface="Pacifico"/>
                <a:sym typeface="Pacifico"/>
              </a:rPr>
              <a:t>in</a:t>
            </a:r>
            <a:endParaRPr b="0">
              <a:latin typeface="Pacifico"/>
              <a:ea typeface="Pacifico"/>
              <a:cs typeface="Pacifico"/>
              <a:sym typeface="Pacifico"/>
            </a:endParaRPr>
          </a:p>
        </p:txBody>
      </p:sp>
      <p:pic>
        <p:nvPicPr>
          <p:cNvPr id="341" name="Google Shape;341;p45"/>
          <p:cNvPicPr preferRelativeResize="0"/>
          <p:nvPr/>
        </p:nvPicPr>
        <p:blipFill>
          <a:blip r:embed="rId3">
            <a:alphaModFix/>
          </a:blip>
          <a:stretch>
            <a:fillRect/>
          </a:stretch>
        </p:blipFill>
        <p:spPr>
          <a:xfrm>
            <a:off x="1309688" y="123825"/>
            <a:ext cx="6524625" cy="48958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46"/>
          <p:cNvPicPr preferRelativeResize="0"/>
          <p:nvPr/>
        </p:nvPicPr>
        <p:blipFill>
          <a:blip r:embed="rId3">
            <a:alphaModFix/>
          </a:blip>
          <a:stretch>
            <a:fillRect/>
          </a:stretch>
        </p:blipFill>
        <p:spPr>
          <a:xfrm>
            <a:off x="0" y="0"/>
            <a:ext cx="9144000" cy="5140047"/>
          </a:xfrm>
          <a:prstGeom prst="rect">
            <a:avLst/>
          </a:prstGeom>
          <a:noFill/>
          <a:ln>
            <a:noFill/>
          </a:ln>
        </p:spPr>
      </p:pic>
      <p:sp>
        <p:nvSpPr>
          <p:cNvPr id="347" name="Google Shape;347;p46"/>
          <p:cNvSpPr/>
          <p:nvPr/>
        </p:nvSpPr>
        <p:spPr>
          <a:xfrm>
            <a:off x="283000" y="297900"/>
            <a:ext cx="4547700" cy="4547700"/>
          </a:xfrm>
          <a:prstGeom prst="rect">
            <a:avLst/>
          </a:prstGeom>
          <a:solidFill>
            <a:srgbClr val="000000">
              <a:alpha val="7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solidFill>
                <a:schemeClr val="accent5"/>
              </a:solidFill>
              <a:latin typeface="Lato"/>
              <a:ea typeface="Lato"/>
              <a:cs typeface="Lato"/>
              <a:sym typeface="Lato"/>
            </a:endParaRPr>
          </a:p>
        </p:txBody>
      </p:sp>
      <p:sp>
        <p:nvSpPr>
          <p:cNvPr id="348" name="Google Shape;348;p46"/>
          <p:cNvSpPr txBox="1"/>
          <p:nvPr>
            <p:ph type="title"/>
          </p:nvPr>
        </p:nvSpPr>
        <p:spPr>
          <a:xfrm>
            <a:off x="816503" y="712141"/>
            <a:ext cx="62442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0" sz="2300"/>
          </a:p>
          <a:p>
            <a:pPr indent="0" lvl="0" marL="0" rtl="0" algn="l">
              <a:spcBef>
                <a:spcPts val="1000"/>
              </a:spcBef>
              <a:spcAft>
                <a:spcPts val="0"/>
              </a:spcAft>
              <a:buNone/>
            </a:pPr>
            <a:r>
              <a:t/>
            </a:r>
            <a:endParaRPr b="0" sz="2300"/>
          </a:p>
          <a:p>
            <a:pPr indent="0" lvl="0" marL="0" rtl="0" algn="l">
              <a:spcBef>
                <a:spcPts val="1000"/>
              </a:spcBef>
              <a:spcAft>
                <a:spcPts val="1000"/>
              </a:spcAft>
              <a:buNone/>
            </a:pPr>
            <a:r>
              <a:rPr lang="en"/>
              <a:t>Thank</a:t>
            </a:r>
            <a:r>
              <a:rPr lang="en" sz="2800">
                <a:solidFill>
                  <a:schemeClr val="accent5"/>
                </a:solidFill>
                <a:latin typeface="Lato"/>
                <a:ea typeface="Lato"/>
                <a:cs typeface="Lato"/>
                <a:sym typeface="Lato"/>
              </a:rPr>
              <a:t> </a:t>
            </a:r>
            <a:r>
              <a:rPr lang="en"/>
              <a:t>you.</a:t>
            </a:r>
            <a:endParaRPr sz="2800">
              <a:solidFill>
                <a:schemeClr val="accent5"/>
              </a:solidFill>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7"/>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APPENDIX</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Font typeface="Lato"/>
              <a:buChar char="-"/>
            </a:pPr>
            <a:r>
              <a:rPr b="0" lang="en" sz="1800" u="sng">
                <a:solidFill>
                  <a:schemeClr val="hlink"/>
                </a:solidFill>
                <a:latin typeface="Lato"/>
                <a:ea typeface="Lato"/>
                <a:cs typeface="Lato"/>
                <a:sym typeface="Lato"/>
                <a:hlinkClick r:id="rId3"/>
              </a:rPr>
              <a:t>Link to Repository </a:t>
            </a:r>
            <a:endParaRPr sz="1700">
              <a:solidFill>
                <a:schemeClr val="dk2"/>
              </a:solidFill>
              <a:latin typeface="Lato"/>
              <a:ea typeface="Lato"/>
              <a:cs typeface="Lato"/>
              <a:sym typeface="Lato"/>
            </a:endParaRPr>
          </a:p>
          <a:p>
            <a:pPr indent="-336550" lvl="0" marL="457200" rtl="0" algn="l">
              <a:lnSpc>
                <a:spcPct val="115000"/>
              </a:lnSpc>
              <a:spcBef>
                <a:spcPts val="0"/>
              </a:spcBef>
              <a:spcAft>
                <a:spcPts val="0"/>
              </a:spcAft>
              <a:buClr>
                <a:schemeClr val="dk2"/>
              </a:buClr>
              <a:buSzPts val="1700"/>
              <a:buFont typeface="Lato"/>
              <a:buChar char="-"/>
            </a:pPr>
            <a:r>
              <a:rPr b="0" lang="en" sz="1800" u="sng">
                <a:solidFill>
                  <a:schemeClr val="hlink"/>
                </a:solidFill>
                <a:latin typeface="Lato"/>
                <a:ea typeface="Lato"/>
                <a:cs typeface="Lato"/>
                <a:sym typeface="Lato"/>
                <a:hlinkClick r:id="rId4"/>
              </a:rPr>
              <a:t>Link to ReadMe.md file</a:t>
            </a:r>
            <a:endParaRPr sz="1700">
              <a:solidFill>
                <a:schemeClr val="dk2"/>
              </a:solidFill>
              <a:latin typeface="Lato"/>
              <a:ea typeface="Lato"/>
              <a:cs typeface="Lato"/>
              <a:sym typeface="Lato"/>
            </a:endParaRPr>
          </a:p>
          <a:p>
            <a:pPr indent="0" lvl="0" marL="0" rtl="0" algn="l">
              <a:spcBef>
                <a:spcPts val="1600"/>
              </a:spcBef>
              <a:spcAft>
                <a:spcPts val="0"/>
              </a:spcAft>
              <a:buNone/>
            </a:pPr>
            <a:r>
              <a:rPr lang="en"/>
              <a:t>Link to Profile Report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9"/>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Pretty Graphs</a:t>
            </a:r>
            <a:endParaRPr>
              <a:solidFill>
                <a:schemeClr val="lt2"/>
              </a:solidFill>
            </a:endParaRPr>
          </a:p>
        </p:txBody>
      </p:sp>
      <p:graphicFrame>
        <p:nvGraphicFramePr>
          <p:cNvPr id="364" name="Google Shape;364;p49"/>
          <p:cNvGraphicFramePr/>
          <p:nvPr/>
        </p:nvGraphicFramePr>
        <p:xfrm>
          <a:off x="323100" y="2393975"/>
          <a:ext cx="3000000" cy="3000000"/>
        </p:xfrm>
        <a:graphic>
          <a:graphicData uri="http://schemas.openxmlformats.org/drawingml/2006/table">
            <a:tbl>
              <a:tblPr>
                <a:noFill/>
                <a:tableStyleId>{86AF0B87-B584-42C8-B403-6AF93BE5B808}</a:tableStyleId>
              </a:tblPr>
              <a:tblGrid>
                <a:gridCol w="710225"/>
                <a:gridCol w="710225"/>
                <a:gridCol w="710225"/>
                <a:gridCol w="382850"/>
                <a:gridCol w="1037600"/>
                <a:gridCol w="710225"/>
                <a:gridCol w="710225"/>
                <a:gridCol w="710225"/>
                <a:gridCol w="710225"/>
                <a:gridCol w="710225"/>
                <a:gridCol w="710225"/>
                <a:gridCol w="710225"/>
              </a:tblGrid>
              <a:tr h="719125">
                <a:tc gridSpan="4">
                  <a:txBody>
                    <a:bodyPr/>
                    <a:lstStyle/>
                    <a:p>
                      <a:pPr indent="0" lvl="0" marL="0" rtl="0" algn="ctr">
                        <a:spcBef>
                          <a:spcPts val="0"/>
                        </a:spcBef>
                        <a:spcAft>
                          <a:spcPts val="0"/>
                        </a:spcAft>
                        <a:buNone/>
                      </a:pPr>
                      <a:r>
                        <a:rPr lang="en" sz="1800">
                          <a:solidFill>
                            <a:srgbClr val="FFFFFF"/>
                          </a:solidFill>
                        </a:rPr>
                        <a:t>2020</a:t>
                      </a:r>
                      <a:endParaRPr sz="1800">
                        <a:solidFill>
                          <a:srgbClr val="FFFFFF"/>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2"/>
                    </a:solidFill>
                  </a:tcPr>
                </a:tc>
                <a:tc hMerge="1"/>
                <a:tc hMerge="1"/>
                <a:tc hMerge="1"/>
                <a:tc gridSpan="8">
                  <a:txBody>
                    <a:bodyPr/>
                    <a:lstStyle/>
                    <a:p>
                      <a:pPr indent="0" lvl="0" marL="0" rtl="0" algn="ctr">
                        <a:spcBef>
                          <a:spcPts val="0"/>
                        </a:spcBef>
                        <a:spcAft>
                          <a:spcPts val="0"/>
                        </a:spcAft>
                        <a:buNone/>
                      </a:pPr>
                      <a:r>
                        <a:rPr lang="en" sz="1800">
                          <a:solidFill>
                            <a:srgbClr val="FFFFFF"/>
                          </a:solidFill>
                        </a:rPr>
                        <a:t>2021</a:t>
                      </a:r>
                      <a:endParaRPr sz="1800">
                        <a:solidFill>
                          <a:srgbClr val="FFFFFF"/>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dk1"/>
                    </a:solidFill>
                  </a:tcPr>
                </a:tc>
                <a:tc hMerge="1"/>
                <a:tc hMerge="1"/>
                <a:tc hMerge="1"/>
                <a:tc hMerge="1"/>
                <a:tc hMerge="1"/>
                <a:tc hMerge="1"/>
                <a:tc hMerge="1"/>
              </a:tr>
            </a:tbl>
          </a:graphicData>
        </a:graphic>
      </p:graphicFrame>
      <p:cxnSp>
        <p:nvCxnSpPr>
          <p:cNvPr id="365" name="Google Shape;365;p49"/>
          <p:cNvCxnSpPr/>
          <p:nvPr/>
        </p:nvCxnSpPr>
        <p:spPr>
          <a:xfrm rot="10800000">
            <a:off x="569975" y="1439375"/>
            <a:ext cx="0" cy="954600"/>
          </a:xfrm>
          <a:prstGeom prst="straightConnector1">
            <a:avLst/>
          </a:prstGeom>
          <a:noFill/>
          <a:ln cap="flat" cmpd="sng" w="9525">
            <a:solidFill>
              <a:schemeClr val="dk2"/>
            </a:solidFill>
            <a:prstDash val="solid"/>
            <a:round/>
            <a:headEnd len="med" w="med" type="none"/>
            <a:tailEnd len="med" w="med" type="oval"/>
          </a:ln>
        </p:spPr>
      </p:cxnSp>
      <p:sp>
        <p:nvSpPr>
          <p:cNvPr id="366" name="Google Shape;366;p49"/>
          <p:cNvSpPr txBox="1"/>
          <p:nvPr>
            <p:ph type="title"/>
          </p:nvPr>
        </p:nvSpPr>
        <p:spPr>
          <a:xfrm>
            <a:off x="646175" y="1235062"/>
            <a:ext cx="23157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October 2020</a:t>
            </a:r>
            <a:endParaRPr b="1" sz="1800">
              <a:solidFill>
                <a:schemeClr val="dk1"/>
              </a:solidFill>
            </a:endParaRPr>
          </a:p>
        </p:txBody>
      </p:sp>
      <p:sp>
        <p:nvSpPr>
          <p:cNvPr id="367" name="Google Shape;367;p49"/>
          <p:cNvSpPr txBox="1"/>
          <p:nvPr>
            <p:ph idx="4294967295" type="body"/>
          </p:nvPr>
        </p:nvSpPr>
        <p:spPr>
          <a:xfrm>
            <a:off x="646175" y="1560476"/>
            <a:ext cx="23157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2"/>
              </a:buClr>
              <a:buSzPts val="1100"/>
              <a:buFont typeface="Arial"/>
              <a:buNone/>
            </a:pPr>
            <a:r>
              <a:rPr lang="en" sz="1400"/>
              <a:t>A trigger to kick us off</a:t>
            </a:r>
            <a:endParaRPr sz="1400"/>
          </a:p>
        </p:txBody>
      </p:sp>
      <p:sp>
        <p:nvSpPr>
          <p:cNvPr id="368" name="Google Shape;368;p49"/>
          <p:cNvSpPr txBox="1"/>
          <p:nvPr>
            <p:ph type="title"/>
          </p:nvPr>
        </p:nvSpPr>
        <p:spPr>
          <a:xfrm>
            <a:off x="3251009" y="3668337"/>
            <a:ext cx="23157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August 2021</a:t>
            </a:r>
            <a:endParaRPr b="1" sz="1800">
              <a:solidFill>
                <a:schemeClr val="dk1"/>
              </a:solidFill>
            </a:endParaRPr>
          </a:p>
        </p:txBody>
      </p:sp>
      <p:sp>
        <p:nvSpPr>
          <p:cNvPr id="369" name="Google Shape;369;p49"/>
          <p:cNvSpPr txBox="1"/>
          <p:nvPr>
            <p:ph idx="4294967295" type="body"/>
          </p:nvPr>
        </p:nvSpPr>
        <p:spPr>
          <a:xfrm>
            <a:off x="3251009" y="3993750"/>
            <a:ext cx="23157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Something interesting</a:t>
            </a:r>
            <a:endParaRPr sz="1400"/>
          </a:p>
        </p:txBody>
      </p:sp>
      <p:sp>
        <p:nvSpPr>
          <p:cNvPr id="370" name="Google Shape;370;p49"/>
          <p:cNvSpPr txBox="1"/>
          <p:nvPr>
            <p:ph type="title"/>
          </p:nvPr>
        </p:nvSpPr>
        <p:spPr>
          <a:xfrm>
            <a:off x="5091057" y="1235062"/>
            <a:ext cx="23532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October 2021</a:t>
            </a:r>
            <a:endParaRPr b="1" sz="1800">
              <a:solidFill>
                <a:schemeClr val="dk1"/>
              </a:solidFill>
            </a:endParaRPr>
          </a:p>
        </p:txBody>
      </p:sp>
      <p:sp>
        <p:nvSpPr>
          <p:cNvPr id="371" name="Google Shape;371;p49"/>
          <p:cNvSpPr txBox="1"/>
          <p:nvPr>
            <p:ph idx="4294967295" type="body"/>
          </p:nvPr>
        </p:nvSpPr>
        <p:spPr>
          <a:xfrm>
            <a:off x="5091049" y="1560476"/>
            <a:ext cx="23532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Timing of an event</a:t>
            </a:r>
            <a:endParaRPr sz="1400"/>
          </a:p>
        </p:txBody>
      </p:sp>
      <p:sp>
        <p:nvSpPr>
          <p:cNvPr id="372" name="Google Shape;372;p49"/>
          <p:cNvSpPr txBox="1"/>
          <p:nvPr>
            <p:ph type="title"/>
          </p:nvPr>
        </p:nvSpPr>
        <p:spPr>
          <a:xfrm>
            <a:off x="6245122" y="3668337"/>
            <a:ext cx="23532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November 2021</a:t>
            </a:r>
            <a:endParaRPr b="1" sz="1800">
              <a:solidFill>
                <a:schemeClr val="dk1"/>
              </a:solidFill>
            </a:endParaRPr>
          </a:p>
        </p:txBody>
      </p:sp>
      <p:sp>
        <p:nvSpPr>
          <p:cNvPr id="373" name="Google Shape;373;p49"/>
          <p:cNvSpPr txBox="1"/>
          <p:nvPr>
            <p:ph idx="4294967295" type="body"/>
          </p:nvPr>
        </p:nvSpPr>
        <p:spPr>
          <a:xfrm>
            <a:off x="6245125" y="3993750"/>
            <a:ext cx="23532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Moment of consideration</a:t>
            </a:r>
            <a:endParaRPr sz="1400"/>
          </a:p>
        </p:txBody>
      </p:sp>
      <p:cxnSp>
        <p:nvCxnSpPr>
          <p:cNvPr id="374" name="Google Shape;374;p49"/>
          <p:cNvCxnSpPr/>
          <p:nvPr/>
        </p:nvCxnSpPr>
        <p:spPr>
          <a:xfrm>
            <a:off x="3174800" y="3113100"/>
            <a:ext cx="0" cy="828000"/>
          </a:xfrm>
          <a:prstGeom prst="straightConnector1">
            <a:avLst/>
          </a:prstGeom>
          <a:noFill/>
          <a:ln cap="flat" cmpd="sng" w="9525">
            <a:solidFill>
              <a:schemeClr val="dk2"/>
            </a:solidFill>
            <a:prstDash val="solid"/>
            <a:round/>
            <a:headEnd len="med" w="med" type="none"/>
            <a:tailEnd len="med" w="med" type="oval"/>
          </a:ln>
        </p:spPr>
      </p:cxnSp>
      <p:cxnSp>
        <p:nvCxnSpPr>
          <p:cNvPr id="375" name="Google Shape;375;p49"/>
          <p:cNvCxnSpPr/>
          <p:nvPr/>
        </p:nvCxnSpPr>
        <p:spPr>
          <a:xfrm rot="10800000">
            <a:off x="4997750" y="1439375"/>
            <a:ext cx="0" cy="954600"/>
          </a:xfrm>
          <a:prstGeom prst="straightConnector1">
            <a:avLst/>
          </a:prstGeom>
          <a:noFill/>
          <a:ln cap="flat" cmpd="sng" w="9525">
            <a:solidFill>
              <a:schemeClr val="dk2"/>
            </a:solidFill>
            <a:prstDash val="solid"/>
            <a:round/>
            <a:headEnd len="med" w="med" type="none"/>
            <a:tailEnd len="med" w="med" type="oval"/>
          </a:ln>
        </p:spPr>
      </p:cxnSp>
      <p:cxnSp>
        <p:nvCxnSpPr>
          <p:cNvPr id="376" name="Google Shape;376;p49"/>
          <p:cNvCxnSpPr/>
          <p:nvPr/>
        </p:nvCxnSpPr>
        <p:spPr>
          <a:xfrm>
            <a:off x="6168925" y="3113100"/>
            <a:ext cx="0" cy="828000"/>
          </a:xfrm>
          <a:prstGeom prst="straightConnector1">
            <a:avLst/>
          </a:prstGeom>
          <a:noFill/>
          <a:ln cap="flat" cmpd="sng" w="9525">
            <a:solidFill>
              <a:schemeClr val="dk2"/>
            </a:solidFill>
            <a:prstDash val="solid"/>
            <a:round/>
            <a:headEnd len="med" w="med" type="none"/>
            <a:tailEnd len="med" w="med" type="oval"/>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0" name="Shape 380"/>
        <p:cNvGrpSpPr/>
        <p:nvPr/>
      </p:nvGrpSpPr>
      <p:grpSpPr>
        <a:xfrm>
          <a:off x="0" y="0"/>
          <a:ext cx="0" cy="0"/>
          <a:chOff x="0" y="0"/>
          <a:chExt cx="0" cy="0"/>
        </a:xfrm>
      </p:grpSpPr>
      <p:pic>
        <p:nvPicPr>
          <p:cNvPr id="381" name="Google Shape;381;p50"/>
          <p:cNvPicPr preferRelativeResize="0"/>
          <p:nvPr/>
        </p:nvPicPr>
        <p:blipFill>
          <a:blip r:embed="rId3">
            <a:alphaModFix/>
          </a:blip>
          <a:stretch>
            <a:fillRect/>
          </a:stretch>
        </p:blipFill>
        <p:spPr>
          <a:xfrm>
            <a:off x="0" y="0"/>
            <a:ext cx="9144000" cy="5140047"/>
          </a:xfrm>
          <a:prstGeom prst="rect">
            <a:avLst/>
          </a:prstGeom>
          <a:noFill/>
          <a:ln>
            <a:noFill/>
          </a:ln>
        </p:spPr>
      </p:pic>
      <p:sp>
        <p:nvSpPr>
          <p:cNvPr id="382" name="Google Shape;382;p50"/>
          <p:cNvSpPr/>
          <p:nvPr/>
        </p:nvSpPr>
        <p:spPr>
          <a:xfrm>
            <a:off x="283000" y="297900"/>
            <a:ext cx="4547700" cy="4547700"/>
          </a:xfrm>
          <a:prstGeom prst="rect">
            <a:avLst/>
          </a:prstGeom>
          <a:solidFill>
            <a:srgbClr val="000000">
              <a:alpha val="7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50"/>
          <p:cNvSpPr txBox="1"/>
          <p:nvPr>
            <p:ph idx="4294967295" type="body"/>
          </p:nvPr>
        </p:nvSpPr>
        <p:spPr>
          <a:xfrm>
            <a:off x="481300" y="529650"/>
            <a:ext cx="4151100" cy="4084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2800">
                <a:solidFill>
                  <a:schemeClr val="accent5"/>
                </a:solidFill>
              </a:rPr>
              <a:t>Then, Steel discovered Movies MARK</a:t>
            </a:r>
            <a:r>
              <a:rPr b="1" baseline="30000" lang="en" sz="2500">
                <a:solidFill>
                  <a:schemeClr val="accent5"/>
                </a:solidFill>
              </a:rPr>
              <a:t>®</a:t>
            </a:r>
            <a:endParaRPr b="1" baseline="30000" sz="2500">
              <a:solidFill>
                <a:schemeClr val="accent5"/>
              </a:solidFill>
            </a:endParaRPr>
          </a:p>
          <a:p>
            <a:pPr indent="0" lvl="0" marL="0" rtl="0" algn="l">
              <a:lnSpc>
                <a:spcPct val="100000"/>
              </a:lnSpc>
              <a:spcBef>
                <a:spcPts val="1600"/>
              </a:spcBef>
              <a:spcAft>
                <a:spcPts val="1600"/>
              </a:spcAft>
              <a:buNone/>
            </a:pPr>
            <a:r>
              <a:rPr lang="en">
                <a:solidFill>
                  <a:schemeClr val="lt1"/>
                </a:solidFill>
              </a:rPr>
              <a:t>Now he can use our simple list of factors to determine if this is a movie he would be happy to watch.</a:t>
            </a:r>
            <a:r>
              <a:rPr lang="en">
                <a:solidFill>
                  <a:schemeClr val="lt1"/>
                </a:solidFill>
              </a:rPr>
              <a:t>.</a:t>
            </a:r>
            <a:endParaRPr>
              <a:solidFill>
                <a:schemeClr val="l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51"/>
          <p:cNvPicPr preferRelativeResize="0"/>
          <p:nvPr/>
        </p:nvPicPr>
        <p:blipFill rotWithShape="1">
          <a:blip r:embed="rId3">
            <a:alphaModFix/>
          </a:blip>
          <a:srcRect b="0" l="0" r="42857" t="0"/>
          <a:stretch/>
        </p:blipFill>
        <p:spPr>
          <a:xfrm>
            <a:off x="4572000" y="0"/>
            <a:ext cx="4572000" cy="5143500"/>
          </a:xfrm>
          <a:prstGeom prst="rect">
            <a:avLst/>
          </a:prstGeom>
          <a:noFill/>
          <a:ln>
            <a:noFill/>
          </a:ln>
        </p:spPr>
      </p:pic>
      <p:sp>
        <p:nvSpPr>
          <p:cNvPr id="389" name="Google Shape;389;p51"/>
          <p:cNvSpPr txBox="1"/>
          <p:nvPr>
            <p:ph type="title"/>
          </p:nvPr>
        </p:nvSpPr>
        <p:spPr>
          <a:xfrm>
            <a:off x="265500" y="1912650"/>
            <a:ext cx="4045200" cy="131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2400">
                <a:solidFill>
                  <a:schemeClr val="dk2"/>
                </a:solidFill>
              </a:rPr>
              <a:t>The Google Translate app can repeat anything you say in up to </a:t>
            </a:r>
            <a:r>
              <a:rPr lang="en"/>
              <a:t>NINETY LANGUAGES</a:t>
            </a:r>
            <a:r>
              <a:rPr lang="en" sz="2400"/>
              <a:t> </a:t>
            </a:r>
            <a:r>
              <a:rPr b="0" lang="en" sz="2400">
                <a:solidFill>
                  <a:schemeClr val="dk2"/>
                </a:solidFill>
              </a:rPr>
              <a:t>from German and Japanese  to Czech and Zulu</a:t>
            </a:r>
            <a:endParaRPr b="0" sz="2400">
              <a:solidFill>
                <a:schemeClr val="dk2"/>
              </a:solidFill>
            </a:endParaRPr>
          </a:p>
        </p:txBody>
      </p:sp>
      <p:sp>
        <p:nvSpPr>
          <p:cNvPr id="390" name="Google Shape;390;p51"/>
          <p:cNvSpPr/>
          <p:nvPr/>
        </p:nvSpPr>
        <p:spPr>
          <a:xfrm>
            <a:off x="4310700" y="0"/>
            <a:ext cx="2210400" cy="521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1" name="Google Shape;391;p51"/>
          <p:cNvPicPr preferRelativeResize="0"/>
          <p:nvPr/>
        </p:nvPicPr>
        <p:blipFill>
          <a:blip r:embed="rId4">
            <a:alphaModFix/>
          </a:blip>
          <a:stretch>
            <a:fillRect/>
          </a:stretch>
        </p:blipFill>
        <p:spPr>
          <a:xfrm>
            <a:off x="200800" y="1228875"/>
            <a:ext cx="6320425" cy="2847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ph type="title"/>
          </p:nvPr>
        </p:nvSpPr>
        <p:spPr>
          <a:xfrm>
            <a:off x="283100" y="712150"/>
            <a:ext cx="68289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first we must ask </a:t>
            </a:r>
            <a:endParaRPr/>
          </a:p>
          <a:p>
            <a:pPr indent="0" lvl="0" marL="0" rtl="0" algn="l">
              <a:spcBef>
                <a:spcPts val="0"/>
              </a:spcBef>
              <a:spcAft>
                <a:spcPts val="0"/>
              </a:spcAft>
              <a:buNone/>
            </a:pPr>
            <a:r>
              <a:rPr lang="en">
                <a:solidFill>
                  <a:schemeClr val="accent5"/>
                </a:solidFill>
              </a:rPr>
              <a:t>How do we define Movie Success</a:t>
            </a:r>
            <a:r>
              <a:rPr lang="en">
                <a:solidFill>
                  <a:schemeClr val="accent5"/>
                </a:solidFill>
              </a:rPr>
              <a:t>?</a:t>
            </a:r>
            <a:endParaRPr>
              <a:solidFill>
                <a:schemeClr val="accent5"/>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2"/>
          <p:cNvSpPr txBox="1"/>
          <p:nvPr/>
        </p:nvSpPr>
        <p:spPr>
          <a:xfrm>
            <a:off x="372475" y="921800"/>
            <a:ext cx="7267500" cy="459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2"/>
              </a:buClr>
              <a:buSzPts val="1100"/>
              <a:buFont typeface="Arial"/>
              <a:buNone/>
            </a:pPr>
            <a:r>
              <a:rPr lang="en" sz="1100">
                <a:solidFill>
                  <a:schemeClr val="dk2"/>
                </a:solidFill>
              </a:rPr>
              <a:t>1 - source: IMDb Movies Extensive Dataset</a:t>
            </a:r>
            <a:endParaRPr sz="1100">
              <a:solidFill>
                <a:schemeClr val="dk2"/>
              </a:solidFill>
            </a:endParaRPr>
          </a:p>
          <a:p>
            <a:pPr indent="0" lvl="0" marL="0" rtl="0" algn="l">
              <a:spcBef>
                <a:spcPts val="1200"/>
              </a:spcBef>
              <a:spcAft>
                <a:spcPts val="0"/>
              </a:spcAft>
              <a:buNone/>
            </a:pPr>
            <a:r>
              <a:rPr lang="en" sz="1000">
                <a:solidFill>
                  <a:schemeClr val="dk2"/>
                </a:solidFill>
                <a:latin typeface="Courier New"/>
                <a:ea typeface="Courier New"/>
                <a:cs typeface="Courier New"/>
                <a:sym typeface="Courier New"/>
              </a:rPr>
              <a:t>https://www.kaggle.com/stefanoleone992/imdb-extensive-dataset</a:t>
            </a:r>
            <a:endParaRPr sz="1000">
              <a:solidFill>
                <a:schemeClr val="dk2"/>
              </a:solidFill>
              <a:latin typeface="Courier New"/>
              <a:ea typeface="Courier New"/>
              <a:cs typeface="Courier New"/>
              <a:sym typeface="Courier New"/>
            </a:endParaRPr>
          </a:p>
          <a:p>
            <a:pPr indent="0" lvl="0" marL="0" rtl="0" algn="l">
              <a:spcBef>
                <a:spcPts val="0"/>
              </a:spcBef>
              <a:spcAft>
                <a:spcPts val="0"/>
              </a:spcAft>
              <a:buNone/>
            </a:pPr>
            <a:r>
              <a:t/>
            </a:r>
            <a:endParaRPr sz="100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 sz="1000">
                <a:solidFill>
                  <a:schemeClr val="dk2"/>
                </a:solidFill>
                <a:latin typeface="Courier New"/>
                <a:ea typeface="Courier New"/>
                <a:cs typeface="Courier New"/>
                <a:sym typeface="Courier New"/>
              </a:rPr>
              <a:t>file: https://www.kaggle.com/stefanoleone992/imdb-extensive-dataset/download</a:t>
            </a:r>
            <a:endParaRPr sz="1000">
              <a:solidFill>
                <a:schemeClr val="dk2"/>
              </a:solidFill>
              <a:latin typeface="Courier New"/>
              <a:ea typeface="Courier New"/>
              <a:cs typeface="Courier New"/>
              <a:sym typeface="Courier New"/>
            </a:endParaRPr>
          </a:p>
          <a:p>
            <a:pPr indent="0" lvl="0" marL="0" rtl="0" algn="l">
              <a:spcBef>
                <a:spcPts val="0"/>
              </a:spcBef>
              <a:spcAft>
                <a:spcPts val="0"/>
              </a:spcAft>
              <a:buNone/>
            </a:pPr>
            <a:r>
              <a:t/>
            </a:r>
            <a:endParaRPr sz="100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 sz="1000">
                <a:solidFill>
                  <a:schemeClr val="dk2"/>
                </a:solidFill>
                <a:latin typeface="Courier New"/>
                <a:ea typeface="Courier New"/>
                <a:cs typeface="Courier New"/>
                <a:sym typeface="Courier New"/>
              </a:rPr>
              <a:t>Contains metadata scraped from IMDB movies with at least 100 votes as of 1/1/2020</a:t>
            </a:r>
            <a:endParaRPr sz="1000">
              <a:solidFill>
                <a:schemeClr val="dk2"/>
              </a:solidFill>
              <a:latin typeface="Courier New"/>
              <a:ea typeface="Courier New"/>
              <a:cs typeface="Courier New"/>
              <a:sym typeface="Courier New"/>
            </a:endParaRPr>
          </a:p>
          <a:p>
            <a:pPr indent="0" lvl="0" marL="152400" marR="152400" rtl="0" algn="l">
              <a:lnSpc>
                <a:spcPct val="145000"/>
              </a:lnSpc>
              <a:spcBef>
                <a:spcPts val="0"/>
              </a:spcBef>
              <a:spcAft>
                <a:spcPts val="0"/>
              </a:spcAft>
              <a:buClr>
                <a:schemeClr val="dk2"/>
              </a:buClr>
              <a:buSzPts val="1100"/>
              <a:buFont typeface="Arial"/>
              <a:buNone/>
            </a:pPr>
            <a:r>
              <a:t/>
            </a:r>
            <a:endParaRPr sz="1000">
              <a:solidFill>
                <a:schemeClr val="dk2"/>
              </a:solidFill>
              <a:latin typeface="Courier New"/>
              <a:ea typeface="Courier New"/>
              <a:cs typeface="Courier New"/>
              <a:sym typeface="Courier New"/>
            </a:endParaRPr>
          </a:p>
          <a:p>
            <a:pPr indent="0" lvl="0" marL="0" rtl="0" algn="l">
              <a:lnSpc>
                <a:spcPct val="115000"/>
              </a:lnSpc>
              <a:spcBef>
                <a:spcPts val="1200"/>
              </a:spcBef>
              <a:spcAft>
                <a:spcPts val="0"/>
              </a:spcAft>
              <a:buClr>
                <a:schemeClr val="dk2"/>
              </a:buClr>
              <a:buSzPts val="1100"/>
              <a:buFont typeface="Arial"/>
              <a:buNone/>
            </a:pPr>
            <a:r>
              <a:rPr lang="en" sz="1100">
                <a:solidFill>
                  <a:schemeClr val="dk2"/>
                </a:solidFill>
              </a:rPr>
              <a:t>2 - The Movies Dataset (TMDB)</a:t>
            </a:r>
            <a:endParaRPr sz="1100">
              <a:solidFill>
                <a:schemeClr val="dk2"/>
              </a:solidFill>
            </a:endParaRPr>
          </a:p>
          <a:p>
            <a:pPr indent="0" lvl="0" marL="0" rtl="0" algn="l">
              <a:spcBef>
                <a:spcPts val="1200"/>
              </a:spcBef>
              <a:spcAft>
                <a:spcPts val="0"/>
              </a:spcAft>
              <a:buNone/>
            </a:pPr>
            <a:r>
              <a:rPr lang="en" sz="1000">
                <a:solidFill>
                  <a:schemeClr val="dk2"/>
                </a:solidFill>
                <a:latin typeface="Courier New"/>
                <a:ea typeface="Courier New"/>
                <a:cs typeface="Courier New"/>
                <a:sym typeface="Courier New"/>
              </a:rPr>
              <a:t>source: https://www.kaggle.com/rounakbanik/the-movies-dataset?select=movies_metadata.csv</a:t>
            </a:r>
            <a:endParaRPr sz="1000">
              <a:solidFill>
                <a:schemeClr val="dk2"/>
              </a:solidFill>
              <a:latin typeface="Courier New"/>
              <a:ea typeface="Courier New"/>
              <a:cs typeface="Courier New"/>
              <a:sym typeface="Courier New"/>
            </a:endParaRPr>
          </a:p>
          <a:p>
            <a:pPr indent="0" lvl="0" marL="0" rtl="0" algn="l">
              <a:spcBef>
                <a:spcPts val="0"/>
              </a:spcBef>
              <a:spcAft>
                <a:spcPts val="0"/>
              </a:spcAft>
              <a:buNone/>
            </a:pPr>
            <a:r>
              <a:t/>
            </a:r>
            <a:endParaRPr sz="100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 sz="1000">
                <a:solidFill>
                  <a:schemeClr val="dk2"/>
                </a:solidFill>
                <a:latin typeface="Courier New"/>
                <a:ea typeface="Courier New"/>
                <a:cs typeface="Courier New"/>
                <a:sym typeface="Courier New"/>
              </a:rPr>
              <a:t>file: https://www.kaggle.com/rounakbanik/the-movies-dataset/download</a:t>
            </a:r>
            <a:endParaRPr sz="1000">
              <a:solidFill>
                <a:schemeClr val="dk2"/>
              </a:solidFill>
              <a:latin typeface="Courier New"/>
              <a:ea typeface="Courier New"/>
              <a:cs typeface="Courier New"/>
              <a:sym typeface="Courier New"/>
            </a:endParaRPr>
          </a:p>
          <a:p>
            <a:pPr indent="0" lvl="0" marL="0" rtl="0" algn="l">
              <a:spcBef>
                <a:spcPts val="0"/>
              </a:spcBef>
              <a:spcAft>
                <a:spcPts val="0"/>
              </a:spcAft>
              <a:buNone/>
            </a:pPr>
            <a:r>
              <a:t/>
            </a:r>
            <a:endParaRPr sz="100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 sz="1000">
                <a:solidFill>
                  <a:schemeClr val="dk2"/>
                </a:solidFill>
                <a:latin typeface="Courier New"/>
                <a:ea typeface="Courier New"/>
                <a:cs typeface="Courier New"/>
                <a:sym typeface="Courier New"/>
              </a:rPr>
              <a:t>Contains metadata from the Full MovieLens Dataset for movies released on or before July 2017.</a:t>
            </a:r>
            <a:endParaRPr sz="1000">
              <a:solidFill>
                <a:schemeClr val="dk2"/>
              </a:solidFill>
              <a:latin typeface="Courier New"/>
              <a:ea typeface="Courier New"/>
              <a:cs typeface="Courier New"/>
              <a:sym typeface="Courier New"/>
            </a:endParaRPr>
          </a:p>
          <a:p>
            <a:pPr indent="0" lvl="0" marL="152400" marR="152400" rtl="0" algn="l">
              <a:lnSpc>
                <a:spcPct val="145000"/>
              </a:lnSpc>
              <a:spcBef>
                <a:spcPts val="0"/>
              </a:spcBef>
              <a:spcAft>
                <a:spcPts val="0"/>
              </a:spcAft>
              <a:buClr>
                <a:schemeClr val="dk2"/>
              </a:buClr>
              <a:buSzPts val="1100"/>
              <a:buFont typeface="Arial"/>
              <a:buNone/>
            </a:pPr>
            <a:r>
              <a:t/>
            </a:r>
            <a:endParaRPr sz="1000">
              <a:solidFill>
                <a:schemeClr val="dk2"/>
              </a:solidFill>
              <a:latin typeface="Courier New"/>
              <a:ea typeface="Courier New"/>
              <a:cs typeface="Courier New"/>
              <a:sym typeface="Courier New"/>
            </a:endParaRPr>
          </a:p>
          <a:p>
            <a:pPr indent="0" lvl="0" marL="0" rtl="0" algn="l">
              <a:lnSpc>
                <a:spcPct val="115000"/>
              </a:lnSpc>
              <a:spcBef>
                <a:spcPts val="1200"/>
              </a:spcBef>
              <a:spcAft>
                <a:spcPts val="0"/>
              </a:spcAft>
              <a:buClr>
                <a:schemeClr val="dk2"/>
              </a:buClr>
              <a:buSzPts val="1100"/>
              <a:buFont typeface="Arial"/>
              <a:buNone/>
            </a:pPr>
            <a:r>
              <a:rPr lang="en" sz="1100">
                <a:solidFill>
                  <a:schemeClr val="dk2"/>
                </a:solidFill>
              </a:rPr>
              <a:t>3 - Film Awards (IMDB)</a:t>
            </a:r>
            <a:endParaRPr sz="1100">
              <a:solidFill>
                <a:schemeClr val="dk2"/>
              </a:solidFill>
            </a:endParaRPr>
          </a:p>
          <a:p>
            <a:pPr indent="0" lvl="0" marL="0" rtl="0" algn="l">
              <a:spcBef>
                <a:spcPts val="1200"/>
              </a:spcBef>
              <a:spcAft>
                <a:spcPts val="0"/>
              </a:spcAft>
              <a:buNone/>
            </a:pPr>
            <a:r>
              <a:rPr lang="en" sz="1000">
                <a:solidFill>
                  <a:schemeClr val="dk2"/>
                </a:solidFill>
                <a:latin typeface="Courier New"/>
                <a:ea typeface="Courier New"/>
                <a:cs typeface="Courier New"/>
                <a:sym typeface="Courier New"/>
              </a:rPr>
              <a:t>source: https://www.kaggle.com/iwooloowi/film-awards-imdb</a:t>
            </a:r>
            <a:endParaRPr sz="1000">
              <a:solidFill>
                <a:schemeClr val="dk2"/>
              </a:solidFill>
              <a:latin typeface="Courier New"/>
              <a:ea typeface="Courier New"/>
              <a:cs typeface="Courier New"/>
              <a:sym typeface="Courier New"/>
            </a:endParaRPr>
          </a:p>
          <a:p>
            <a:pPr indent="0" lvl="0" marL="0" rtl="0" algn="l">
              <a:spcBef>
                <a:spcPts val="0"/>
              </a:spcBef>
              <a:spcAft>
                <a:spcPts val="0"/>
              </a:spcAft>
              <a:buNone/>
            </a:pPr>
            <a:r>
              <a:t/>
            </a:r>
            <a:endParaRPr sz="1000">
              <a:solidFill>
                <a:schemeClr val="dk2"/>
              </a:solidFill>
              <a:latin typeface="Courier New"/>
              <a:ea typeface="Courier New"/>
              <a:cs typeface="Courier New"/>
              <a:sym typeface="Courier New"/>
            </a:endParaRPr>
          </a:p>
          <a:p>
            <a:pPr indent="0" lvl="0" marL="0" marR="152400" rtl="0" algn="l">
              <a:lnSpc>
                <a:spcPct val="145000"/>
              </a:lnSpc>
              <a:spcBef>
                <a:spcPts val="0"/>
              </a:spcBef>
              <a:spcAft>
                <a:spcPts val="0"/>
              </a:spcAft>
              <a:buClr>
                <a:schemeClr val="dk2"/>
              </a:buClr>
              <a:buSzPts val="1100"/>
              <a:buFont typeface="Arial"/>
              <a:buNone/>
            </a:pPr>
            <a:r>
              <a:rPr lang="en" sz="1000">
                <a:solidFill>
                  <a:schemeClr val="dk2"/>
                </a:solidFill>
                <a:latin typeface="Courier New"/>
                <a:ea typeface="Courier New"/>
                <a:cs typeface="Courier New"/>
                <a:sym typeface="Courier New"/>
              </a:rPr>
              <a:t>Last updated 3/25/2020</a:t>
            </a:r>
            <a:endParaRPr sz="1000">
              <a:solidFill>
                <a:schemeClr val="dk2"/>
              </a:solidFill>
              <a:latin typeface="Courier New"/>
              <a:ea typeface="Courier New"/>
              <a:cs typeface="Courier New"/>
              <a:sym typeface="Courier New"/>
            </a:endParaRPr>
          </a:p>
          <a:p>
            <a:pPr indent="0" lvl="0" marL="0" rtl="0" algn="l">
              <a:spcBef>
                <a:spcPts val="1200"/>
              </a:spcBef>
              <a:spcAft>
                <a:spcPts val="0"/>
              </a:spcAft>
              <a:buNone/>
            </a:pPr>
            <a:r>
              <a:t/>
            </a:r>
            <a:endParaRPr b="1" sz="2500">
              <a:solidFill>
                <a:srgbClr val="B7B7B7"/>
              </a:solidFill>
              <a:latin typeface="Raleway"/>
              <a:ea typeface="Raleway"/>
              <a:cs typeface="Raleway"/>
              <a:sym typeface="Raleway"/>
            </a:endParaRPr>
          </a:p>
        </p:txBody>
      </p:sp>
      <p:sp>
        <p:nvSpPr>
          <p:cNvPr id="397" name="Google Shape;397;p52"/>
          <p:cNvSpPr txBox="1"/>
          <p:nvPr>
            <p:ph idx="4294967295"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Data Sources</a:t>
            </a:r>
            <a:endParaRPr>
              <a:solidFill>
                <a:schemeClr val="lt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p53"/>
          <p:cNvPicPr preferRelativeResize="0"/>
          <p:nvPr/>
        </p:nvPicPr>
        <p:blipFill>
          <a:blip r:embed="rId3">
            <a:alphaModFix/>
          </a:blip>
          <a:stretch>
            <a:fillRect/>
          </a:stretch>
        </p:blipFill>
        <p:spPr>
          <a:xfrm>
            <a:off x="6572000" y="16800"/>
            <a:ext cx="2428150" cy="5143500"/>
          </a:xfrm>
          <a:prstGeom prst="rect">
            <a:avLst/>
          </a:prstGeom>
          <a:noFill/>
          <a:ln>
            <a:noFill/>
          </a:ln>
        </p:spPr>
      </p:pic>
      <p:sp>
        <p:nvSpPr>
          <p:cNvPr id="403" name="Google Shape;403;p53"/>
          <p:cNvSpPr txBox="1"/>
          <p:nvPr>
            <p:ph idx="4294967295"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Our ERD</a:t>
            </a:r>
            <a:endParaRPr>
              <a:solidFill>
                <a:schemeClr val="lt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4"/>
          <p:cNvSpPr txBox="1"/>
          <p:nvPr/>
        </p:nvSpPr>
        <p:spPr>
          <a:xfrm>
            <a:off x="0" y="0"/>
            <a:ext cx="2957400" cy="516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
                <a:solidFill>
                  <a:schemeClr val="dk2"/>
                </a:solidFill>
              </a:rPr>
              <a:t>LIBRARIES AND TECHNOLOGIES LOADED ON OUR LOCAL MACHINE TO COMPLETE ETL</a:t>
            </a:r>
            <a:endParaRPr sz="800">
              <a:solidFill>
                <a:schemeClr val="dk2"/>
              </a:solidFill>
            </a:endParaRPr>
          </a:p>
          <a:p>
            <a:pPr indent="0" lvl="0" marL="0" rtl="0" algn="l">
              <a:lnSpc>
                <a:spcPct val="115000"/>
              </a:lnSpc>
              <a:spcBef>
                <a:spcPts val="0"/>
              </a:spcBef>
              <a:spcAft>
                <a:spcPts val="0"/>
              </a:spcAft>
              <a:buNone/>
            </a:pPr>
            <a:r>
              <a:rPr lang="en" sz="500">
                <a:solidFill>
                  <a:schemeClr val="dk2"/>
                </a:solidFill>
              </a:rPr>
              <a:t>$ pip freeze</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absl-py @ file:///C:/ci/absl-py_1623867338309/work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alabaster==0.7.12</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anaconda-client==1.7.2</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anaconda-project @ file:///tmp/build/80754af9/anaconda-project_1610472525955/work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anyio @ file:///C:/ci/anyio_1620153167783/work/dist</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appdirs==1.4.4</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argh==0.26.2</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argon2-cffi @ file:///C:/ci/argon2-cffi_1613038019788/work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asn1crypto @ file:///tmp/build/80754af9/asn1crypto_1596577642040/work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astor==0.8.1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astroid @ file:///C:/ci/astroid_1613500971479/work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astropy @ file:///C:/ci/astropy_1617745665646/work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astunparse==1.6.3</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async-generator==1.10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atomicwrites==1.4.0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attrs @ file:///tmp/build/80754af9/attrs_1604765588209/work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autopep8 @ file:///tmp/build/80754af9/autopep8_1615918855173/work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Babel @ file:///tmp/build/80754af9/babel_1607110387436/work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backcall==0.2.0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backports.shutil-get-terminal-size @ file:///tmp/build/80754af9/backports.shutil_get_terminal_size_1608222128777/work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bcrypt @ file:///C:/ci/bcrypt_1597918112552/work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beautifulsoup4 @ file:///home/linux1/recipes/ci/beautifulsoup4_1610988766420/work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bitarray @ file:///C:/ci/bitarray_1618435050316/work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bkcharts==0.2</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black==19.10b0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bleach @ file:///tmp/build/80754af9/bleach_1612211392645/work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blinker==1.4</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bokeh @ file:///C:/ci/bokeh_1620784051578/work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boto==2.49.0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Bottleneck==1.3.2</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brotlipy==0.7.0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cachetools @ file:///tmp/build/80754af9/cachetools_1619597386817/work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certifi==2020.12.5</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cffi @ file:///C:/ci/cffi_1613247308275/work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chardet @ file:///C:/ci/chardet_1607706910910/work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click @ file:///home/linux1/recipes/ci/click_1610990599742/work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cloudpickle @ file:///tmp/build/80754af9/cloudpickle_1598884132938/work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clyent==1.2.2</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colorama==0.4.4</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comtypes==1.1.9</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contextlib2==0.6.0.post1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coverage @ file:///C:/ci/coverage_1614614910274/work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cryptography @ file:///C:/ci/cryptography_1616769432139/work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cycler==0.10.0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Cython @ file:///C:/ci/cython_1618435342622/work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cytoolz==0.11.0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dask @ file:///tmp/build/80754af9/dask-core_1617390489108/work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decorator==5.0.7</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defusedxml @ file:///tmp/build/80754af9/defusedxml_1615228127516/work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diff-match-patch @ file:///tmp/build/80754af9/diff-match-patch_1594828741838/work</a:t>
            </a:r>
            <a:endParaRPr sz="500">
              <a:solidFill>
                <a:schemeClr val="dk2"/>
              </a:solidFill>
            </a:endParaRPr>
          </a:p>
          <a:p>
            <a:pPr indent="0" lvl="0" marL="0" rtl="0" algn="l">
              <a:spcBef>
                <a:spcPts val="0"/>
              </a:spcBef>
              <a:spcAft>
                <a:spcPts val="0"/>
              </a:spcAft>
              <a:buNone/>
            </a:pPr>
            <a:r>
              <a:t/>
            </a:r>
            <a:endParaRPr sz="600"/>
          </a:p>
        </p:txBody>
      </p:sp>
      <p:sp>
        <p:nvSpPr>
          <p:cNvPr id="409" name="Google Shape;409;p54"/>
          <p:cNvSpPr txBox="1"/>
          <p:nvPr/>
        </p:nvSpPr>
        <p:spPr>
          <a:xfrm>
            <a:off x="2883975" y="262175"/>
            <a:ext cx="3000000" cy="487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500">
                <a:solidFill>
                  <a:schemeClr val="dk2"/>
                </a:solidFill>
              </a:rPr>
              <a:t>distributed @ file:///C:/ci/distributed_1617384292700/work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docutils @ file:///C:/ci/docutils_1617481620173/work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entrypoints==0.3</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et-xmlfile==1.0.1</a:t>
            </a:r>
            <a:endParaRPr sz="600">
              <a:solidFill>
                <a:schemeClr val="dk2"/>
              </a:solidFill>
            </a:endParaRPr>
          </a:p>
          <a:p>
            <a:pPr indent="0" lvl="0" marL="0" rtl="0" algn="l">
              <a:lnSpc>
                <a:spcPct val="115000"/>
              </a:lnSpc>
              <a:spcBef>
                <a:spcPts val="0"/>
              </a:spcBef>
              <a:spcAft>
                <a:spcPts val="0"/>
              </a:spcAft>
              <a:buNone/>
            </a:pPr>
            <a:r>
              <a:rPr lang="en" sz="500">
                <a:solidFill>
                  <a:schemeClr val="dk2"/>
                </a:solidFill>
              </a:rPr>
              <a:t>fastcache==1.1.0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filelock @ file:///home/linux1/recipes/ci/filelock_1610993975404/work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flake8 @ file:///tmp/build/80754af9/flake8_1615834841867/work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Flask @ file:///home/ktietz/src/ci/flask_1611932660458/work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fsspec @ file:///tmp/build/80754af9/fsspec_1617959894824/work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future==0.18.2</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gast==0.3.3</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gevent @ file:///C:/ci/gevent_1616773028237/work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glob2 @ file:///home/linux1/recipes/ci/glob2_1610991677669/work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google-auth @ file:///tmp/build/80754af9/google-auth_1600960338579/work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google-auth-oauthlib @ file:///tmp/build/80754af9/google-auth-oauthlib_1617120569401/work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google-pasta==0.2.0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greenlet @ file:///C:/ci/greenlet_1611958376725/work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grpcio @ file:///C:/ci/grpcio_1614884419385/work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h5py==2.10.0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HeapDict==1.0.1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html5lib @ file:///tmp/build/80754af9/html5lib_1593446221756/work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idna @ file:///home/linux1/recipes/ci/idna_1610986105248/work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imagecodecs @ file:///C:/ci/imagecodecs_1617996781001/work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imageio @ file:///tmp/build/80754af9/imageio_1617700267927/work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imagesize @ file:///Users/ktietz/demo/mc3/conda-bld/imagesize_1628863108022/work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imbalanced-learn @ file:///home/conda/feedstock_root/build_artifacts/imbalanced-learn_1613662486985/work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importlib-metadata @ file:///C:/ci/importlib-metadata_1617877486026/work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iniconfig @ file:///home/linux1/recipes/ci/iniconfig_1610983019677/work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intervaltree @ file:///tmp/build/80754af9/intervaltree_1598376443606/work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ipykernel==5.5.3</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ipython==7.23.0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ipython-genutils==0.2.0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ipywidgets @ file:///tmp/build/80754af9/ipywidgets_1610481889018/work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isort @ file:///tmp/build/80754af9/isort_1616355431277/work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itsdangerous==1.1.0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jdcal==1.4.1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jedi==0.18.0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Jinja2 @ file:///tmp/build/80754af9/jinja2_1612213139570/work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joblib @ file:///tmp/build/80754af9/joblib_1613502643832/work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json5==0.9.5</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jsonschema @ file:///tmp/build/80754af9/jsonschema_1602607155483/work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jupyter==1.0.0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jupyter-client==6.1.12</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jupyter-console @ file:///tmp/build/80754af9/jupyter_console_1616615302928/work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jupyter-contrib-core==0.3.3</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jupyter-core==4.7.1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jupyter-nbextensions-configurator @ file:///D:/bld/jupyter_nbextensions_configurator_1611341300533/work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jupyter-packaging @ file:///tmp/build/80754af9/jupyter-packaging_1613502826984/work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jupyter-server @ file:///C:/ci/jupyter_server_1616084265530/work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jupyterlab @ file:///tmp/build/80754af9/jupyterlab_1619133235951/work</a:t>
            </a:r>
            <a:endParaRPr sz="500">
              <a:solidFill>
                <a:schemeClr val="dk2"/>
              </a:solidFill>
            </a:endParaRPr>
          </a:p>
          <a:p>
            <a:pPr indent="0" lvl="0" marL="0" rtl="0" algn="l">
              <a:spcBef>
                <a:spcPts val="0"/>
              </a:spcBef>
              <a:spcAft>
                <a:spcPts val="0"/>
              </a:spcAft>
              <a:buNone/>
            </a:pPr>
            <a:r>
              <a:t/>
            </a:r>
            <a:endParaRPr sz="600">
              <a:solidFill>
                <a:schemeClr val="dk2"/>
              </a:solidFill>
            </a:endParaRPr>
          </a:p>
        </p:txBody>
      </p:sp>
      <p:sp>
        <p:nvSpPr>
          <p:cNvPr id="410" name="Google Shape;410;p54"/>
          <p:cNvSpPr txBox="1"/>
          <p:nvPr/>
        </p:nvSpPr>
        <p:spPr>
          <a:xfrm>
            <a:off x="5887525" y="262175"/>
            <a:ext cx="3000000" cy="17689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500">
                <a:solidFill>
                  <a:schemeClr val="dk2"/>
                </a:solidFill>
              </a:rPr>
              <a:t>jupyterlab-pygments @ file:///tmp/build/80754af9/jupyterlab_pygments_1601490720602/work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jupyterlab-server @ file:///tmp/build/80754af9/jupyterlab_server_1617134334258/work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jupyterlab-widgets @ file:///tmp/build/80754af9/jupyterlab_widgets_1609884341231/work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Keras @ file:///tmp/build/80754af9/keras_split_1593112142734/work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Keras-Applications @ file:///tmp/build/80754af9/keras-applications_1594366238411/work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Keras-Preprocessing @ file:///tmp/build/80754af9/keras-preprocessing_1612283640596/work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keyring @ file:///C:/ci/keyring_1614630298708/work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kiwisolver @ file:///C:/ci/kiwisolver_1612282618948/work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lazy-object-proxy @ file:///C:/ci/lazy-object-proxy_1616529290879/work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libarchive-c @ file:///tmp/build/80754af9/python-libarchive-c_1617780486945/work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llvmlite==0.36.0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locket==0.2.1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lxml @ file:///C:/ci/lxml_1616443391272/work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Markdown @ file:///C:/ci/markdown_1614364005059/work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MarkupSafe @ file:///C:/ci/markupsafe_1594405949945/work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matplotlib @ file:///C:/ci/matplotlib-suite_1613408055530/work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matplotlib-inline==0.1.2</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mccabe==0.6.1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menuinst==1.4.16</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mistune @ file:///C:/ci/mistune_1594373272338/work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mkl-fft==1.3.0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mkl-random @ file:///C:/ci/mkl_random_1618854593605/work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mkl-service==2.3.0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mock @ file:///tmp/build/80754af9/mock_1607622725907/work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more-itertools @ file:///tmp/build/80754af9/more-itertools_1613676688952/work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mpmath==1.2.1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msgpack @ file:///C:/ci/msgpack-python_1612287191162/work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multipledispatch==0.6.0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mypy-extensions==0.4.3</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nbclassic @ file:///tmp/build/80754af9/nbclassic_1616085367084/work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nbclient @ file:///tmp/build/80754af9/nbclient_1614364831625/work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nbconvert @ file:///C:/ci/nbconvert_1601914921407/work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nbformat @ file:///tmp/build/80754af9/nbformat_1617383369282/work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nest-asyncio @ file:///tmp/build/80754af9/nest-asyncio_1613680548246/work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networkx @ file:///tmp/build/80754af9/networkx_1598376031484/work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nltk @ file:///tmp/build/80754af9/nltk_1618327084230/work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nose @ file:///tmp/build/80754af9/nose_1606773131901/work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notebook @ file:///C:/ci/notebook_1616443616158/work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numba @ file:///C:/ci/numba_1616774290339/work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numexpr @ file:///C:/ci/numexpr_1618856761305/work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numpy @ file:///C:/ci/numpy_and_numpy_base_1618497408168/work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numpydoc @ file:///tmp/build/80754af9/numpydoc_1605117425582/work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oauthlib @ file:///tmp/build/80754af9/oauthlib_1623060228408/work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olefile==0.46</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openpyxl @ file:///tmp/build/80754af9/openpyxl_1615411699337/work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opt-einsum @ file:///tmp/build/80754af9/opt_einsum_1621500238896/work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packaging @ file:///tmp/build/80754af9/packaging_1611952188834/work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pandas @ file:///C:/ci/pandas_1618365631664/work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pandocfilters @ file:///C:/ci/pandocfilters_1605102427207/work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paramiko @ file:///tmp/build/80754af9/paramiko_1598886428689/work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parso==0.8.2</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partd @ file:///tmp/build/80754af9/partd_1618000087440/work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path @ file:///C:/ci/path_1614022434895/work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pathlib2 @ file:///C:/ci/pathlib2_1607025068091/work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pathspec==0.7.0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patsy==0.5.1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pep8==1.7.1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pexpect @ file:///tmp/build/80754af9/pexpect_1605563209008/work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pickleshare==0.7.5</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Pillow @ file:///C:/ci/pillow_1617386319301/work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pkginfo==1.7.0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pluggy @ file:///C:/ci/pluggy_1615976530170/work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ply==3.11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prometheus-client @ file:///tmp/build/80754af9/prometheus_client_1618088486455/work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prompt-toolkit==3.0.18</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protobuf==3.17.2</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psutil @ file:///C:/ci/psutil_1612298033174/work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psycopg2 @ file:///C:/ci/psycopg2_1612298715048/work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ptyprocess @ file:///tmp/build/80754af9/ptyprocess_1609355006118/work/dist/ptyprocess-0.7.0-py2.py3-none-any.whl</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 @ file:///tmp/build/80754af9/py_1607971587848/work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pyasn1==0.4.8</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pyasn1-modules==0.2.8</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pycodestyle @ file:///home/ktietz/src/ci_mi/pycodestyle_1612807597675/work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pycosat==0.6.3</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pycparser @ file:///tmp/build/80754af9/pycparser_1594388511720/work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pycrypto==2.6.1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pycurl==7.43.0.6</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pydocstyle @ file:///tmp/build/80754af9/pydocstyle_1616182067796/work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pyerfa @ file:///C:/ci/pyerfa_1619391058121/work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pyflakes @ file:///home/ktietz/src/ci_ipy2/pyflakes_1612551159640/work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Pygments==2.8.1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PyJWT @ file:///C:/ci/pyjwt_1619651810943/work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pylint @ file:///C:/ci/pylint_1617135975189/work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pyls-black @ file:///tmp/build/80754af9/pyls-black_1607553132291/work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pyls-spyder @ file:///tmp/build/80754af9/pyls-spyder_1613849700860/work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PyNaCl @ file:///C:/ci/pynacl_1595009241355/work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pyodbc===4.0.0-unsupported</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pyOpenSSL @ file:///tmp/build/80754af9/pyopenssl_1608057966937/work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pyparsing @ file:///home/linux1/recipes/ci/pyparsing_1610983426697/work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pyreadline==2.1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pyrsistent @ file:///C:/ci/pyrsistent_1600123688363/work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PySocks @ file:///C:/ci/pysocks_1594394709107/work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pytest==6.2.3</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python-dateutil==2.8.1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python-jsonrpc-server @ file:///tmp/build/80754af9/python-jsonrpc-server_1600278539111/work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python-language-server @ file:///tmp/build/80754af9/python-language-server_1607972495879/work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pytz @ file:///tmp/build/80754af9/pytz_1612215392582/work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PyWavelets @ file:///C:/ci/pywavelets_1601658407053/work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pywin32==300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pywin32-ctypes @ file:///C:/ci/pywin32-ctypes_1594392691209/work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pywinpty==0.5.7</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PyYAML==5.4.1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pyzmq==22.0.3</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QDarkStyle==2.8.1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QtAwesome @ file:///tmp/build/80754af9/qtawesome_1615991616277/work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qtconsole @ file:///tmp/build/80754af9/qtconsole_1616775094278/work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QtPy==1.9.0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regex @ file:///C:/ci/regex_1617569892025/work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requests @ file:///tmp/build/80754af9/requests_1608241421344/work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requests-oauthlib==1.3.0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rope @ file:///tmp/build/80754af9/rope_1602264064449/work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rsa @ file:///tmp/build/80754af9/rsa_1614366226499/work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Rtree @ file:///C:/ci/rtree_1618421019532/work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ruamel-yaml-conda @ file:///C:/ci/ruamel_yaml_1616016865685/work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scikit-image==0.18.1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scikit-learn @ file:///C:/ci/scikit-learn_1614446716349/work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scipy @ file:///C:/ci/scipy_1618856134946/work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seaborn @ file:///tmp/build/80754af9/seaborn_1608578541026/work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Send2Trash @ file:///tmp/build/80754af9/send2trash_1607525499227/work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simplegeneric==0.8.1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singledispatch @ file:///tmp/build/80754af9/singledispatch_1614366001199/work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six==1.15.0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sniffio @ file:///C:/ci/sniffio_1614030522573/work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snowballstemmer @ file:///tmp/build/80754af9/snowballstemmer_1611258885636/work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sortedcollections @ file:///tmp/build/80754af9/sortedcollections_1611172717284/work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sortedcontainers @ file:///tmp/build/80754af9/sortedcontainers_1606865132123/work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soupsieve @ file:///tmp/build/80754af9/soupsieve_1616183228191/work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Sphinx @ file:///tmp/build/80754af9/sphinx_1620777493457/work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sphinxcontrib-applehelp @ file:///home/ktietz/src/ci/sphinxcontrib-applehelp_1611920841464/work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sphinxcontrib-devhelp @ file:///home/ktietz/src/ci/sphinxcontrib-devhelp_1611920923094/work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sphinxcontrib-htmlhelp @ file:///home/ktietz/src/ci/sphinxcontrib-htmlhelp_1611920974801/work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sphinxcontrib-jsmath @ file:///home/ktietz/src/ci/sphinxcontrib-jsmath_1611920942228/work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sphinxcontrib-qthelp @ file:///home/ktietz/src/ci/sphinxcontrib-qthelp_1611921055322/work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sphinxcontrib-serializinghtml @ file:///home/ktietz/src/ci/sphinxcontrib-serializinghtml_1611920755253/work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sphinxcontrib-websupport @ file:///tmp/build/80754af9/sphinxcontrib-websupport_1597081412696/work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spyder @ file:///C:/ci/spyder_1616776686228/work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spyder-kernels @ file:///C:/ci/spyder-kernels_1614030834721/work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SQLAlchemy @ file:///C:/ci/sqlalchemy_1618090063585/work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statsmodels==0.12.2</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sympy @ file:///C:/ci/sympy_1618255481827/work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tables==3.6.1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tblib @ file:///tmp/build/80754af9/tblib_1597928476713/work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tensorboard @ file:///home/builder/ktietz/aggregate/tensorflow_recipes/ci_te/tensorboard_1614593728657/work/tmp_pip_dir</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tensorboard-plugin-wit==1.6.0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tensorflow==2.3.0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tensorflow-estimator @ file:///home/builder/ktietz/aggregate/tensorflow_recipes/ci_baze37/tensorflow-estimator_1622026529081/work/tensorflow_estimator-2.5.0-py2.py3-none-any.whl</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termcolor==1.1.0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terminado==0.9.4</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testpath @ file:///home/ktietz/src/ci/testpath_1611930608132/work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textdistance @ file:///tmp/build/80754af9/textdistance_1612461398012/work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threadpoolctl @ file:///tmp/tmp9twdgx9k/threadpoolctl-2.1.0-py3-none-any.whl</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three-merge @ file:///tmp/build/80754af9/three-merge_1607553261110/work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tifffile @ file:///tmp/build/80754af9/tifffile_1619636090847/work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toml @ file:///tmp/build/80754af9/toml_1616166611790/work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toolz @ file:///home/linux1/recipes/ci/toolz_1610987900194/work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tornado==6.1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tqdm @ file:///tmp/build/80754af9/tqdm_1615925068909/work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traitlets==5.0.5</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typed-ast @ file:///C:/ci/typed-ast_1610484654578/work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typing-extensions @ file:///home/ktietz/src/ci_mi/typing_extensions_1612808209620/work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ujson @ file:///C:/ci/ujson_1611244941645/work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unicodecsv==0.14.1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urllib3 @ file:///tmp/build/80754af9/urllib3_1615837158687/work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watchdog @ file:///C:/ci/watchdog_1612471244702/work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wcwidth==0.2.5</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webencodings==0.5.1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Werkzeug @ file:///home/ktietz/src/ci/werkzeug_1611932622770/work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widgetsnbextension==3.5.1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win-inet-pton @ file:///C:/ci/win_inet_pton_1605306165655/work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win-unicode-console==0.5</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wincertstore==0.2</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wrapt==1.12.1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xlrd @ file:///tmp/build/80754af9/xlrd_1608072521494/work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XlsxWriter @ file:///tmp/build/80754af9/xlsxwriter_1617224712951/work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xlwings==0.23.0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xlwt==1.3.0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yapf @ file:///tmp/build/80754af9/yapf_1615749224965/work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zict==2.0.0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zipp @ file:///tmp/build/80754af9/zipp_1615904174917/work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zope.event==4.5.0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zope.interface @ file:///C:/ci/zope.interface_1616357230604/work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(py37nbext)</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latin typeface="Times New Roman"/>
                <a:ea typeface="Times New Roman"/>
                <a:cs typeface="Times New Roman"/>
                <a:sym typeface="Times New Roman"/>
              </a:rPr>
              <a:t> </a:t>
            </a:r>
            <a:endParaRPr sz="500">
              <a:solidFill>
                <a:schemeClr val="dk2"/>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500">
                <a:solidFill>
                  <a:schemeClr val="dk2"/>
                </a:solidFill>
              </a:rPr>
              <a:t> </a:t>
            </a:r>
            <a:endParaRPr sz="500">
              <a:solidFill>
                <a:schemeClr val="dk2"/>
              </a:solidFill>
            </a:endParaRPr>
          </a:p>
          <a:p>
            <a:pPr indent="0" lvl="0" marL="0" rtl="0" algn="l">
              <a:spcBef>
                <a:spcPts val="0"/>
              </a:spcBef>
              <a:spcAft>
                <a:spcPts val="0"/>
              </a:spcAft>
              <a:buNone/>
            </a:pPr>
            <a:r>
              <a:t/>
            </a:r>
            <a:endParaRPr sz="600">
              <a:solidFill>
                <a:schemeClr val="dk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5"/>
          <p:cNvSpPr txBox="1"/>
          <p:nvPr/>
        </p:nvSpPr>
        <p:spPr>
          <a:xfrm>
            <a:off x="0" y="0"/>
            <a:ext cx="2957400" cy="525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
                <a:solidFill>
                  <a:schemeClr val="dk2"/>
                </a:solidFill>
              </a:rPr>
              <a:t>LIBRARIES AND TECHNOLOGIES LOADED ON OUR LOCAL MACHINE TO COMPLETE ETL (cont.)</a:t>
            </a:r>
            <a:endParaRPr sz="800">
              <a:solidFill>
                <a:schemeClr val="dk2"/>
              </a:solidFill>
            </a:endParaRPr>
          </a:p>
          <a:p>
            <a:pPr indent="0" lvl="0" marL="0" rtl="0" algn="l">
              <a:lnSpc>
                <a:spcPct val="115000"/>
              </a:lnSpc>
              <a:spcBef>
                <a:spcPts val="0"/>
              </a:spcBef>
              <a:spcAft>
                <a:spcPts val="0"/>
              </a:spcAft>
              <a:buNone/>
            </a:pPr>
            <a:r>
              <a:rPr lang="en" sz="500">
                <a:solidFill>
                  <a:schemeClr val="dk2"/>
                </a:solidFill>
              </a:rPr>
              <a:t>athlib2 @ file:///C:/ci/pathlib2_1607025068091/work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pathspec==0.7.0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patsy==0.5.1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pep8==1.7.1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pexpect @ file:///tmp/build/80754af9/pexpect_1605563209008/work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pickleshare==0.7.5</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Pillow @ file:///C:/ci/pillow_1617386319301/work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pkginfo==1.7.0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pluggy @ file:///C:/ci/pluggy_1615976530170/work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ply==3.11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prometheus-client @ file:///tmp/build/80754af9/prometheus_client_1618088486455/work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prompt-toolkit==3.0.18</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protobuf==3.17.2</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psutil @ file:///C:/ci/psutil_1612298033174/work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psycopg2 @ file:///C:/ci/psycopg2_1612298715048/work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ptyprocess @ file:///tmp/build/80754af9/ptyprocess_1609355006118/work/dist/ptyprocess-0.7.0-py2.py3-none-any.whl</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 @ file:///tmp/build/80754af9/py_1607971587848/work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pyasn1==0.4.8</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pyasn1-modules==0.2.8</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pycodestyle @ file:///home/ktietz/src/ci_mi/pycodestyle_1612807597675/work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pycosat==0.6.3</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pycparser @ file:///tmp/build/80754af9/pycparser_1594388511720/work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pycrypto==2.6.1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pycurl==7.43.0.6</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pydocstyle @ file:///tmp/build/80754af9/pydocstyle_1616182067796/work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pyerfa @ file:///C:/ci/pyerfa_1619391058121/work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pyflakes @ file:///home/ktietz/src/ci_ipy2/pyflakes_1612551159640/work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Pygments==2.8.1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PyJWT @ file:///C:/ci/pyjwt_1619651810943/work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pylint @ file:///C:/ci/pylint_1617135975189/work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pyls-black @ file:///tmp/build/80754af9/pyls-black_1607553132291/work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pyls-spyder @ file:///tmp/build/80754af9/pyls-spyder_1613849700860/work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PyNaCl @ file:///C:/ci/pynacl_1595009241355/work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pyodbc===4.0.0-unsupported</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pyOpenSSL @ file:///tmp/build/80754af9/pyopenssl_1608057966937/work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pyparsing @ file:///home/linux1/recipes/ci/pyparsing_1610983426697/work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pyreadline==2.1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pyrsistent @ file:///C:/ci/pyrsistent_1600123688363/work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PySocks @ file:///C:/ci/pysocks_1594394709107/work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pytest==6.2.3</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python-dateutil==2.8.1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python-jsonrpc-server @ file:///tmp/build/80754af9/python-jsonrpc-server_1600278539111/work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python-language-server @ file:///tmp/build/80754af9/python-language-server_1607972495879/work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pytz @ file:///tmp/build/80754af9/pytz_1612215392582/work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PyWavelets @ file:///C:/ci/pywavelets_1601658407053/work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pywin32==300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pywin32-ctypes @ file:///C:/ci/pywin32-ctypes_1594392691209/work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pywinpty==0.5.7</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PyYAML==5.4.1</a:t>
            </a:r>
            <a:endParaRPr sz="500">
              <a:solidFill>
                <a:schemeClr val="dk2"/>
              </a:solidFill>
            </a:endParaRPr>
          </a:p>
          <a:p>
            <a:pPr indent="0" lvl="0" marL="0" rtl="0" algn="l">
              <a:spcBef>
                <a:spcPts val="0"/>
              </a:spcBef>
              <a:spcAft>
                <a:spcPts val="0"/>
              </a:spcAft>
              <a:buNone/>
            </a:pPr>
            <a:r>
              <a:t/>
            </a:r>
            <a:endParaRPr sz="600"/>
          </a:p>
        </p:txBody>
      </p:sp>
      <p:sp>
        <p:nvSpPr>
          <p:cNvPr id="416" name="Google Shape;416;p55"/>
          <p:cNvSpPr txBox="1"/>
          <p:nvPr/>
        </p:nvSpPr>
        <p:spPr>
          <a:xfrm>
            <a:off x="2883975" y="262175"/>
            <a:ext cx="3000000" cy="495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500">
                <a:solidFill>
                  <a:schemeClr val="dk2"/>
                </a:solidFill>
              </a:rPr>
              <a:t>pyzmq==22.0.3</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QDarkStyle==2.8.1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QtAwesome @ file:///tmp/build/80754af9/qtawesome_1615991616277/work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qtconsole @ file:///tmp/build/80754af9/qtconsole_1616775094278/work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QtPy==1.9.0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regex @ file:///C:/ci/regex_1617569892025/work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requests @ file:///tmp/build/80754af9/requests_1608241421344/work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requests-oauthlib==1.3.0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rope @ file:///tmp/build/80754af9/rope_1602264064449/work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rsa @ file:///tmp/build/80754af9/rsa_1614366226499/work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Rtree @ file:///C:/ci/rtree_1618421019532/work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ruamel-yaml-conda @ file:///C:/ci/ruamel_yaml_1616016865685/work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scikit-image==0.18.1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scikit-learn @ file:///C:/ci/scikit-learn_1614446716349/work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scipy @ file:///C:/ci/scipy_1618856134946/work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seaborn @ file:///tmp/build/80754af9/seaborn_1608578541026/work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Send2Trash @ file:///tmp/build/80754af9/send2trash_1607525499227/work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simplegeneric==0.8.1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singledispatch @ file:///tmp/build/80754af9/singledispatch_1614366001199/work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six==1.15.0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sniffio @ file:///C:/ci/sniffio_1614030522573/work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snowballstemmer @ file:///tmp/build/80754af9/snowballstemmer_1611258885636/work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sortedcollections @ file:///tmp/build/80754af9/sortedcollections_1611172717284/work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sortedcontainers @ file:///tmp/build/80754af9/sortedcontainers_1606865132123/work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soupsieve @ file:///tmp/build/80754af9/soupsieve_1616183228191/work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Sphinx @ file:///tmp/build/80754af9/sphinx_1620777493457/work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sphinxcontrib-applehelp @ file:///home/ktietz/src/ci/sphinxcontrib-applehelp_1611920841464/work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sphinxcontrib-devhelp @ file:///home/ktietz/src/ci/sphinxcontrib-devhelp_1611920923094/work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sphinxcontrib-htmlhelp @ file:///home/ktietz/src/ci/sphinxcontrib-htmlhelp_1611920974801/work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sphinxcontrib-jsmath @ file:///home/ktietz/src/ci/sphinxcontrib-jsmath_1611920942228/work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sphinxcontrib-qthelp @ file:///home/ktietz/src/ci/sphinxcontrib-qthelp_1611921055322/work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sphinxcontrib-serializinghtml @ file:///home/ktietz/src/ci/sphinxcontrib-serializinghtml_1611920755253/work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sphinxcontrib-websupport @ file:///tmp/build/80754af9/sphinxcontrib-websupport_1597081412696/work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spyder @ file:///C:/ci/spyder_1616776686228/work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spyder-kernels @ file:///C:/ci/spyder-kernels_1614030834721/work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SQLAlchemy @ file:///C:/ci/sqlalchemy_1618090063585/work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statsmodels==0.12.2</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sympy @ file:///C:/ci/sympy_1618255481827/work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tables==3.6.1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tblib @ file:///tmp/build/80754af9/tblib_1597928476713/work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tensorboard @ file:///home/builder/ktietz/aggregate/tensorflow_recipes/ci_te/tensorboard_1614593728657/work/tmp_pip_dir</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tensorboard-plugin-wit==1.6.0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tensorflow==2.3.0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tensorflow-estimator @ file:///home/builder/ktietz/aggregate/tensorflow_recipes/ci_baze37/tensorflow-estimator_1622026529081/work/tensorflow_estimator-2.5.0-py2.py3-none-any.whl</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termcolor==1.1.0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terminado==0.9.4</a:t>
            </a:r>
            <a:endParaRPr sz="500">
              <a:solidFill>
                <a:schemeClr val="dk2"/>
              </a:solidFill>
            </a:endParaRPr>
          </a:p>
          <a:p>
            <a:pPr indent="0" lvl="0" marL="0" rtl="0" algn="l">
              <a:spcBef>
                <a:spcPts val="0"/>
              </a:spcBef>
              <a:spcAft>
                <a:spcPts val="0"/>
              </a:spcAft>
              <a:buNone/>
            </a:pPr>
            <a:r>
              <a:t/>
            </a:r>
            <a:endParaRPr sz="500">
              <a:solidFill>
                <a:schemeClr val="dk2"/>
              </a:solidFill>
            </a:endParaRPr>
          </a:p>
        </p:txBody>
      </p:sp>
      <p:sp>
        <p:nvSpPr>
          <p:cNvPr id="417" name="Google Shape;417;p55"/>
          <p:cNvSpPr txBox="1"/>
          <p:nvPr/>
        </p:nvSpPr>
        <p:spPr>
          <a:xfrm>
            <a:off x="5887525" y="262175"/>
            <a:ext cx="3000000" cy="395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500">
                <a:solidFill>
                  <a:schemeClr val="dk2"/>
                </a:solidFill>
              </a:rPr>
              <a:t>testpath @ file:///home/ktietz/src/ci/testpath_1611930608132/work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textdistance @ file:///tmp/build/80754af9/textdistance_1612461398012/work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threadpoolctl @ file:///tmp/tmp9twdgx9k/threadpoolctl-2.1.0-py3-none-any.whl</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three-merge @ file:///tmp/build/80754af9/three-merge_1607553261110/work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tifffile @ file:///tmp/build/80754af9/tifffile_1619636090847/work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toml @ file:///tmp/build/80754af9/toml_1616166611790/work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toolz @ file:///home/linux1/recipes/ci/toolz_1610987900194/work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tornado==6.1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tqdm @ file:///tmp/build/80754af9/tqdm_1615925068909/work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traitlets==5.0.5</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typed-ast @ file:///C:/ci/typed-ast_1610484654578/work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typing-extensions @ file:///home/ktietz/src/ci_mi/typing_extensions_1612808209620/work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ujson @ file:///C:/ci/ujson_1611244941645/work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unicodecsv==0.14.1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urllib3 @ file:///tmp/build/80754af9/urllib3_1615837158687/work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watchdog @ file:///C:/ci/watchdog_1612471244702/work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wcwidth==0.2.5</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webencodings==0.5.1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Werkzeug @ file:///home/ktietz/src/ci/werkzeug_1611932622770/work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widgetsnbextension==3.5.1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win-inet-pton @ file:///C:/ci/win_inet_pton_1605306165655/work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win-unicode-console==0.5</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wincertstore==0.2</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wrapt==1.12.1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xlrd @ file:///tmp/build/80754af9/xlrd_1608072521494/work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XlsxWriter @ file:///tmp/build/80754af9/xlsxwriter_1617224712951/work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xlwings==0.23.0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xlwt==1.3.0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yapf @ file:///tmp/build/80754af9/yapf_1615749224965/work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zict==2.0.0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zipp @ file:///tmp/build/80754af9/zipp_1615904174917/work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zope.event==4.5.0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zope.interface @ file:///C:/ci/zope.interface_1616357230604/work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(py37nbext)</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latin typeface="Times New Roman"/>
                <a:ea typeface="Times New Roman"/>
                <a:cs typeface="Times New Roman"/>
                <a:sym typeface="Times New Roman"/>
              </a:rPr>
              <a:t> </a:t>
            </a:r>
            <a:endParaRPr sz="500">
              <a:solidFill>
                <a:schemeClr val="dk2"/>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500">
                <a:solidFill>
                  <a:schemeClr val="dk2"/>
                </a:solidFill>
              </a:rPr>
              <a:t> </a:t>
            </a:r>
            <a:endParaRPr sz="500">
              <a:solidFill>
                <a:schemeClr val="dk2"/>
              </a:solidFill>
            </a:endParaRPr>
          </a:p>
          <a:p>
            <a:pPr indent="0" lvl="0" marL="0" rtl="0" algn="l">
              <a:spcBef>
                <a:spcPts val="0"/>
              </a:spcBef>
              <a:spcAft>
                <a:spcPts val="0"/>
              </a:spcAft>
              <a:buNone/>
            </a:pPr>
            <a:r>
              <a:t/>
            </a:r>
            <a:endParaRPr sz="600">
              <a:solidFill>
                <a:schemeClr val="dk2"/>
              </a:solidFill>
            </a:endParaRPr>
          </a:p>
          <a:p>
            <a:pPr indent="0" lvl="0" marL="0" rtl="0" algn="l">
              <a:lnSpc>
                <a:spcPct val="115000"/>
              </a:lnSpc>
              <a:spcBef>
                <a:spcPts val="0"/>
              </a:spcBef>
              <a:spcAft>
                <a:spcPts val="0"/>
              </a:spcAft>
              <a:buNone/>
            </a:pPr>
            <a:r>
              <a:t/>
            </a:r>
            <a:endParaRPr sz="500">
              <a:solidFill>
                <a:schemeClr val="dk2"/>
              </a:solidFill>
            </a:endParaRPr>
          </a:p>
          <a:p>
            <a:pPr indent="0" lvl="0" marL="0" rtl="0" algn="l">
              <a:spcBef>
                <a:spcPts val="0"/>
              </a:spcBef>
              <a:spcAft>
                <a:spcPts val="0"/>
              </a:spcAft>
              <a:buNone/>
            </a:pPr>
            <a:r>
              <a:t/>
            </a:r>
            <a:endParaRPr sz="600">
              <a:solidFill>
                <a:schemeClr val="dk2"/>
              </a:solidFill>
            </a:endParaRPr>
          </a:p>
          <a:p>
            <a:pPr indent="0" lvl="0" marL="0" rtl="0" algn="l">
              <a:spcBef>
                <a:spcPts val="0"/>
              </a:spcBef>
              <a:spcAft>
                <a:spcPts val="0"/>
              </a:spcAft>
              <a:buNone/>
            </a:pPr>
            <a:r>
              <a:t/>
            </a:r>
            <a:endParaRPr sz="500">
              <a:solidFill>
                <a:schemeClr val="dk2"/>
              </a:solidFill>
            </a:endParaRPr>
          </a:p>
          <a:p>
            <a:pPr indent="0" lvl="0" marL="0" rtl="0" algn="l">
              <a:lnSpc>
                <a:spcPct val="115000"/>
              </a:lnSpc>
              <a:spcBef>
                <a:spcPts val="0"/>
              </a:spcBef>
              <a:spcAft>
                <a:spcPts val="0"/>
              </a:spcAft>
              <a:buNone/>
            </a:pPr>
            <a:r>
              <a:t/>
            </a:r>
            <a:endParaRPr sz="5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type="title"/>
          </p:nvPr>
        </p:nvSpPr>
        <p:spPr>
          <a:xfrm>
            <a:off x="265500" y="1912650"/>
            <a:ext cx="4045200" cy="131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2400">
                <a:solidFill>
                  <a:schemeClr val="dk2"/>
                </a:solidFill>
              </a:rPr>
              <a:t>The Google Translate app can repeat anything you say in up to </a:t>
            </a:r>
            <a:r>
              <a:rPr lang="en"/>
              <a:t>NINETY LANGUAGES</a:t>
            </a:r>
            <a:r>
              <a:rPr lang="en" sz="2400"/>
              <a:t> </a:t>
            </a:r>
            <a:r>
              <a:rPr b="0" lang="en" sz="2400">
                <a:solidFill>
                  <a:schemeClr val="dk2"/>
                </a:solidFill>
              </a:rPr>
              <a:t>from German and Japanese  to Czech and Zulu</a:t>
            </a:r>
            <a:endParaRPr b="0" sz="2400">
              <a:solidFill>
                <a:schemeClr val="dk2"/>
              </a:solidFill>
            </a:endParaRPr>
          </a:p>
        </p:txBody>
      </p:sp>
      <p:pic>
        <p:nvPicPr>
          <p:cNvPr id="99" name="Google Shape;99;p17"/>
          <p:cNvPicPr preferRelativeResize="0"/>
          <p:nvPr/>
        </p:nvPicPr>
        <p:blipFill rotWithShape="1">
          <a:blip r:embed="rId3">
            <a:alphaModFix/>
          </a:blip>
          <a:srcRect b="0" l="0" r="42857" t="0"/>
          <a:stretch/>
        </p:blipFill>
        <p:spPr>
          <a:xfrm>
            <a:off x="4572000" y="0"/>
            <a:ext cx="4572000" cy="5143500"/>
          </a:xfrm>
          <a:prstGeom prst="rect">
            <a:avLst/>
          </a:prstGeom>
          <a:noFill/>
          <a:ln>
            <a:noFill/>
          </a:ln>
        </p:spPr>
      </p:pic>
      <p:sp>
        <p:nvSpPr>
          <p:cNvPr id="100" name="Google Shape;100;p17"/>
          <p:cNvSpPr/>
          <p:nvPr/>
        </p:nvSpPr>
        <p:spPr>
          <a:xfrm>
            <a:off x="4310700" y="0"/>
            <a:ext cx="2210400" cy="521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 name="Google Shape;101;p17"/>
          <p:cNvPicPr preferRelativeResize="0"/>
          <p:nvPr/>
        </p:nvPicPr>
        <p:blipFill>
          <a:blip r:embed="rId4">
            <a:alphaModFix/>
          </a:blip>
          <a:stretch>
            <a:fillRect/>
          </a:stretch>
        </p:blipFill>
        <p:spPr>
          <a:xfrm>
            <a:off x="200800" y="1228875"/>
            <a:ext cx="6320425" cy="2847225"/>
          </a:xfrm>
          <a:prstGeom prst="rect">
            <a:avLst/>
          </a:prstGeom>
          <a:noFill/>
          <a:ln>
            <a:noFill/>
          </a:ln>
        </p:spPr>
      </p:pic>
      <p:sp>
        <p:nvSpPr>
          <p:cNvPr id="102" name="Google Shape;102;p17"/>
          <p:cNvSpPr txBox="1"/>
          <p:nvPr>
            <p:ph type="title"/>
          </p:nvPr>
        </p:nvSpPr>
        <p:spPr>
          <a:xfrm>
            <a:off x="481375" y="2571750"/>
            <a:ext cx="5912400" cy="2571900"/>
          </a:xfrm>
          <a:prstGeom prst="rect">
            <a:avLst/>
          </a:prstGeom>
          <a:solidFill>
            <a:schemeClr val="lt1"/>
          </a:solidFill>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2"/>
              </a:buClr>
              <a:buSzPts val="1600"/>
              <a:buFont typeface="Lato"/>
              <a:buAutoNum type="arabicPeriod"/>
            </a:pPr>
            <a:r>
              <a:rPr lang="en" sz="1800">
                <a:solidFill>
                  <a:srgbClr val="000000"/>
                </a:solidFill>
                <a:latin typeface="Lato"/>
                <a:ea typeface="Lato"/>
                <a:cs typeface="Lato"/>
                <a:sym typeface="Lato"/>
              </a:rPr>
              <a:t>Popularity</a:t>
            </a:r>
            <a:r>
              <a:rPr b="0" lang="en" sz="1800">
                <a:solidFill>
                  <a:srgbClr val="000000"/>
                </a:solidFill>
                <a:latin typeface="Lato"/>
                <a:ea typeface="Lato"/>
                <a:cs typeface="Lato"/>
                <a:sym typeface="Lato"/>
              </a:rPr>
              <a:t> </a:t>
            </a:r>
            <a:r>
              <a:rPr b="0" lang="en" sz="1400">
                <a:solidFill>
                  <a:srgbClr val="000000"/>
                </a:solidFill>
                <a:latin typeface="Lato"/>
                <a:ea typeface="Lato"/>
                <a:cs typeface="Lato"/>
                <a:sym typeface="Lato"/>
              </a:rPr>
              <a:t>(Proprietary Scores, User Ratings, Critic Ratings)</a:t>
            </a:r>
            <a:endParaRPr b="0" sz="1400">
              <a:solidFill>
                <a:srgbClr val="000000"/>
              </a:solidFill>
              <a:latin typeface="Lato"/>
              <a:ea typeface="Lato"/>
              <a:cs typeface="Lato"/>
              <a:sym typeface="Lato"/>
            </a:endParaRPr>
          </a:p>
          <a:p>
            <a:pPr indent="-330200" lvl="0" marL="457200" rtl="0" algn="l">
              <a:lnSpc>
                <a:spcPct val="115000"/>
              </a:lnSpc>
              <a:spcBef>
                <a:spcPts val="0"/>
              </a:spcBef>
              <a:spcAft>
                <a:spcPts val="0"/>
              </a:spcAft>
              <a:buClr>
                <a:schemeClr val="dk2"/>
              </a:buClr>
              <a:buSzPts val="1600"/>
              <a:buFont typeface="Lato"/>
              <a:buAutoNum type="arabicPeriod"/>
            </a:pPr>
            <a:r>
              <a:rPr lang="en" sz="1800">
                <a:solidFill>
                  <a:srgbClr val="000000"/>
                </a:solidFill>
                <a:latin typeface="Lato"/>
                <a:ea typeface="Lato"/>
                <a:cs typeface="Lato"/>
                <a:sym typeface="Lato"/>
              </a:rPr>
              <a:t>Estimated Profitability</a:t>
            </a:r>
            <a:r>
              <a:rPr b="0" lang="en" sz="1800">
                <a:solidFill>
                  <a:srgbClr val="000000"/>
                </a:solidFill>
                <a:latin typeface="Lato"/>
                <a:ea typeface="Lato"/>
                <a:cs typeface="Lato"/>
                <a:sym typeface="Lato"/>
              </a:rPr>
              <a:t> </a:t>
            </a:r>
            <a:r>
              <a:rPr b="0" lang="en" sz="1400">
                <a:solidFill>
                  <a:srgbClr val="000000"/>
                </a:solidFill>
                <a:latin typeface="Lato"/>
                <a:ea typeface="Lato"/>
                <a:cs typeface="Lato"/>
                <a:sym typeface="Lato"/>
              </a:rPr>
              <a:t>(Revenue-Budget)</a:t>
            </a:r>
            <a:endParaRPr b="0" sz="1400">
              <a:solidFill>
                <a:srgbClr val="000000"/>
              </a:solidFill>
              <a:latin typeface="Lato"/>
              <a:ea typeface="Lato"/>
              <a:cs typeface="Lato"/>
              <a:sym typeface="Lato"/>
            </a:endParaRPr>
          </a:p>
          <a:p>
            <a:pPr indent="-330200" lvl="0" marL="457200" rtl="0" algn="l">
              <a:lnSpc>
                <a:spcPct val="115000"/>
              </a:lnSpc>
              <a:spcBef>
                <a:spcPts val="0"/>
              </a:spcBef>
              <a:spcAft>
                <a:spcPts val="0"/>
              </a:spcAft>
              <a:buClr>
                <a:schemeClr val="dk2"/>
              </a:buClr>
              <a:buSzPts val="1600"/>
              <a:buFont typeface="Lato"/>
              <a:buAutoNum type="arabicPeriod"/>
            </a:pPr>
            <a:r>
              <a:rPr lang="en" sz="1800">
                <a:solidFill>
                  <a:srgbClr val="000000"/>
                </a:solidFill>
                <a:latin typeface="Lato"/>
                <a:ea typeface="Lato"/>
                <a:cs typeface="Lato"/>
                <a:sym typeface="Lato"/>
              </a:rPr>
              <a:t>Awards</a:t>
            </a:r>
            <a:endParaRPr sz="1800">
              <a:solidFill>
                <a:srgbClr val="000000"/>
              </a:solidFill>
              <a:latin typeface="Lato"/>
              <a:ea typeface="Lato"/>
              <a:cs typeface="Lato"/>
              <a:sym typeface="Lato"/>
            </a:endParaRPr>
          </a:p>
          <a:p>
            <a:pPr indent="0" lvl="0" marL="0" rtl="0" algn="l">
              <a:lnSpc>
                <a:spcPct val="115000"/>
              </a:lnSpc>
              <a:spcBef>
                <a:spcPts val="1600"/>
              </a:spcBef>
              <a:spcAft>
                <a:spcPts val="1600"/>
              </a:spcAft>
              <a:buNone/>
            </a:pPr>
            <a:r>
              <a:t/>
            </a:r>
            <a:endParaRPr b="0" sz="1600">
              <a:solidFill>
                <a:schemeClr val="dk2"/>
              </a:solidFill>
              <a:latin typeface="Lato"/>
              <a:ea typeface="Lato"/>
              <a:cs typeface="Lato"/>
              <a:sym typeface="Lato"/>
            </a:endParaRPr>
          </a:p>
        </p:txBody>
      </p:sp>
      <p:sp>
        <p:nvSpPr>
          <p:cNvPr id="103" name="Google Shape;103;p17"/>
          <p:cNvSpPr/>
          <p:nvPr/>
        </p:nvSpPr>
        <p:spPr>
          <a:xfrm>
            <a:off x="909900" y="1318525"/>
            <a:ext cx="2691900" cy="557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7"/>
          <p:cNvSpPr txBox="1"/>
          <p:nvPr>
            <p:ph type="title"/>
          </p:nvPr>
        </p:nvSpPr>
        <p:spPr>
          <a:xfrm>
            <a:off x="991575" y="1356800"/>
            <a:ext cx="2654400" cy="55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1"/>
                </a:solidFill>
              </a:rPr>
              <a:t>su</a:t>
            </a:r>
            <a:r>
              <a:rPr lang="en">
                <a:solidFill>
                  <a:schemeClr val="accent1"/>
                </a:solidFill>
              </a:rPr>
              <a:t>c</a:t>
            </a:r>
            <a:r>
              <a:rPr b="0" lang="en" sz="2400">
                <a:solidFill>
                  <a:schemeClr val="accent1"/>
                </a:solidFill>
                <a:latin typeface="Arial"/>
                <a:ea typeface="Arial"/>
                <a:cs typeface="Arial"/>
                <a:sym typeface="Arial"/>
              </a:rPr>
              <a:t>•</a:t>
            </a:r>
            <a:r>
              <a:rPr lang="en">
                <a:solidFill>
                  <a:schemeClr val="accent1"/>
                </a:solidFill>
              </a:rPr>
              <a:t>cess</a:t>
            </a:r>
            <a:endParaRPr>
              <a:solidFill>
                <a:schemeClr val="accen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8" name="Shape 108"/>
        <p:cNvGrpSpPr/>
        <p:nvPr/>
      </p:nvGrpSpPr>
      <p:grpSpPr>
        <a:xfrm>
          <a:off x="0" y="0"/>
          <a:ext cx="0" cy="0"/>
          <a:chOff x="0" y="0"/>
          <a:chExt cx="0" cy="0"/>
        </a:xfrm>
      </p:grpSpPr>
      <p:sp>
        <p:nvSpPr>
          <p:cNvPr id="109" name="Google Shape;109;p18"/>
          <p:cNvSpPr txBox="1"/>
          <p:nvPr>
            <p:ph idx="1" type="body"/>
          </p:nvPr>
        </p:nvSpPr>
        <p:spPr>
          <a:xfrm>
            <a:off x="4832750" y="980400"/>
            <a:ext cx="4033800" cy="31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Meet Ellen.</a:t>
            </a:r>
            <a:r>
              <a:rPr lang="en" sz="3000">
                <a:solidFill>
                  <a:schemeClr val="dk1"/>
                </a:solidFill>
              </a:rPr>
              <a:t> </a:t>
            </a:r>
            <a:endParaRPr sz="3000">
              <a:solidFill>
                <a:schemeClr val="dk1"/>
              </a:solidFill>
            </a:endParaRPr>
          </a:p>
          <a:p>
            <a:pPr indent="0" lvl="0" marL="0" rtl="0" algn="l">
              <a:spcBef>
                <a:spcPts val="1600"/>
              </a:spcBef>
              <a:spcAft>
                <a:spcPts val="0"/>
              </a:spcAft>
              <a:buClr>
                <a:schemeClr val="dk2"/>
              </a:buClr>
              <a:buSzPts val="1100"/>
              <a:buFont typeface="Arial"/>
              <a:buNone/>
            </a:pPr>
            <a:r>
              <a:rPr lang="en" sz="1800">
                <a:solidFill>
                  <a:srgbClr val="000000"/>
                </a:solidFill>
              </a:rPr>
              <a:t>She is the owner of a new start up streaming service, Serenity Streaming. She’s looking to use AI and Machine Learning to help connect users with their favorite movie they have never even heard of. </a:t>
            </a:r>
            <a:endParaRPr sz="1800">
              <a:solidFill>
                <a:srgbClr val="000000"/>
              </a:solidFill>
            </a:endParaRPr>
          </a:p>
          <a:p>
            <a:pPr indent="0" lvl="0" marL="0" rtl="0" algn="l">
              <a:spcBef>
                <a:spcPts val="1600"/>
              </a:spcBef>
              <a:spcAft>
                <a:spcPts val="1600"/>
              </a:spcAft>
              <a:buClr>
                <a:schemeClr val="dk2"/>
              </a:buClr>
              <a:buSzPts val="1100"/>
              <a:buFont typeface="Arial"/>
              <a:buNone/>
            </a:pPr>
            <a:r>
              <a:rPr lang="en" sz="1800">
                <a:solidFill>
                  <a:srgbClr val="000000"/>
                </a:solidFill>
              </a:rPr>
              <a:t>Right now she’s still working out of her home office and realizes despite a ton of data, she needs a proof of concept machine learning model to get investment interest.</a:t>
            </a:r>
            <a:endParaRPr sz="1800">
              <a:solidFill>
                <a:srgbClr val="000000"/>
              </a:solidFill>
            </a:endParaRPr>
          </a:p>
        </p:txBody>
      </p:sp>
      <p:pic>
        <p:nvPicPr>
          <p:cNvPr id="110" name="Google Shape;110;p18"/>
          <p:cNvPicPr preferRelativeResize="0"/>
          <p:nvPr/>
        </p:nvPicPr>
        <p:blipFill>
          <a:blip r:embed="rId3">
            <a:alphaModFix/>
          </a:blip>
          <a:stretch>
            <a:fillRect/>
          </a:stretch>
        </p:blipFill>
        <p:spPr>
          <a:xfrm>
            <a:off x="152400" y="152400"/>
            <a:ext cx="4527950" cy="4527950"/>
          </a:xfrm>
          <a:prstGeom prst="rect">
            <a:avLst/>
          </a:prstGeom>
          <a:noFill/>
          <a:ln>
            <a:noFill/>
          </a:ln>
        </p:spPr>
      </p:pic>
      <p:pic>
        <p:nvPicPr>
          <p:cNvPr id="111" name="Google Shape;111;p18"/>
          <p:cNvPicPr preferRelativeResize="0"/>
          <p:nvPr/>
        </p:nvPicPr>
        <p:blipFill rotWithShape="1">
          <a:blip r:embed="rId4">
            <a:alphaModFix/>
          </a:blip>
          <a:srcRect b="45583" l="18912" r="8849" t="7282"/>
          <a:stretch/>
        </p:blipFill>
        <p:spPr>
          <a:xfrm>
            <a:off x="152400" y="180950"/>
            <a:ext cx="4527950" cy="446997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5" name="Shape 115"/>
        <p:cNvGrpSpPr/>
        <p:nvPr/>
      </p:nvGrpSpPr>
      <p:grpSpPr>
        <a:xfrm>
          <a:off x="0" y="0"/>
          <a:ext cx="0" cy="0"/>
          <a:chOff x="0" y="0"/>
          <a:chExt cx="0" cy="0"/>
        </a:xfrm>
      </p:grpSpPr>
      <p:sp>
        <p:nvSpPr>
          <p:cNvPr id="116" name="Google Shape;116;p19"/>
          <p:cNvSpPr txBox="1"/>
          <p:nvPr>
            <p:ph idx="1" type="body"/>
          </p:nvPr>
        </p:nvSpPr>
        <p:spPr>
          <a:xfrm>
            <a:off x="265176" y="980400"/>
            <a:ext cx="4033800" cy="31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Meet Sam.</a:t>
            </a:r>
            <a:r>
              <a:rPr lang="en" sz="3000">
                <a:solidFill>
                  <a:schemeClr val="dk1"/>
                </a:solidFill>
              </a:rPr>
              <a:t> </a:t>
            </a:r>
            <a:endParaRPr sz="3000">
              <a:solidFill>
                <a:schemeClr val="dk1"/>
              </a:solidFill>
            </a:endParaRPr>
          </a:p>
          <a:p>
            <a:pPr indent="0" lvl="0" marL="0" rtl="0" algn="l">
              <a:spcBef>
                <a:spcPts val="1600"/>
              </a:spcBef>
              <a:spcAft>
                <a:spcPts val="0"/>
              </a:spcAft>
              <a:buClr>
                <a:schemeClr val="dk2"/>
              </a:buClr>
              <a:buSzPts val="1100"/>
              <a:buFont typeface="Arial"/>
              <a:buNone/>
            </a:pPr>
            <a:r>
              <a:rPr lang="en" sz="1800">
                <a:solidFill>
                  <a:srgbClr val="000000"/>
                </a:solidFill>
              </a:rPr>
              <a:t>Sam is a newly promoted executive at ABC Movie Productions and is interested in determining the right mix of movie genre, Director’s talents, and A-list actors are going to be the recipe for the next blockbuster. </a:t>
            </a:r>
            <a:endParaRPr sz="1800">
              <a:solidFill>
                <a:srgbClr val="000000"/>
              </a:solidFill>
            </a:endParaRPr>
          </a:p>
          <a:p>
            <a:pPr indent="0" lvl="0" marL="0" rtl="0" algn="l">
              <a:spcBef>
                <a:spcPts val="1600"/>
              </a:spcBef>
              <a:spcAft>
                <a:spcPts val="1600"/>
              </a:spcAft>
              <a:buClr>
                <a:schemeClr val="dk2"/>
              </a:buClr>
              <a:buSzPts val="1100"/>
              <a:buFont typeface="Arial"/>
              <a:buNone/>
            </a:pPr>
            <a:r>
              <a:rPr lang="en" sz="1800">
                <a:solidFill>
                  <a:srgbClr val="000000"/>
                </a:solidFill>
              </a:rPr>
              <a:t>Before him, the boomers were sitting in rooms making all the calls but he thinks data science can flip the script.</a:t>
            </a:r>
            <a:endParaRPr sz="1800">
              <a:solidFill>
                <a:srgbClr val="000000"/>
              </a:solidFill>
            </a:endParaRPr>
          </a:p>
        </p:txBody>
      </p:sp>
      <p:pic>
        <p:nvPicPr>
          <p:cNvPr id="117" name="Google Shape;117;p19"/>
          <p:cNvPicPr preferRelativeResize="0"/>
          <p:nvPr/>
        </p:nvPicPr>
        <p:blipFill>
          <a:blip r:embed="rId3">
            <a:alphaModFix/>
          </a:blip>
          <a:stretch>
            <a:fillRect/>
          </a:stretch>
        </p:blipFill>
        <p:spPr>
          <a:xfrm flipH="1">
            <a:off x="4409800" y="152400"/>
            <a:ext cx="4527950" cy="4527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1" name="Shape 121"/>
        <p:cNvGrpSpPr/>
        <p:nvPr/>
      </p:nvGrpSpPr>
      <p:grpSpPr>
        <a:xfrm>
          <a:off x="0" y="0"/>
          <a:ext cx="0" cy="0"/>
          <a:chOff x="0" y="0"/>
          <a:chExt cx="0" cy="0"/>
        </a:xfrm>
      </p:grpSpPr>
      <p:sp>
        <p:nvSpPr>
          <p:cNvPr id="122" name="Google Shape;122;p20"/>
          <p:cNvSpPr txBox="1"/>
          <p:nvPr>
            <p:ph idx="1" type="body"/>
          </p:nvPr>
        </p:nvSpPr>
        <p:spPr>
          <a:xfrm>
            <a:off x="4832750" y="980400"/>
            <a:ext cx="4033800" cy="31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Meet Steel.</a:t>
            </a:r>
            <a:r>
              <a:rPr lang="en" sz="3000">
                <a:solidFill>
                  <a:schemeClr val="dk1"/>
                </a:solidFill>
              </a:rPr>
              <a:t> </a:t>
            </a:r>
            <a:endParaRPr sz="3000">
              <a:solidFill>
                <a:schemeClr val="dk1"/>
              </a:solidFill>
            </a:endParaRPr>
          </a:p>
          <a:p>
            <a:pPr indent="0" lvl="0" marL="0" rtl="0" algn="l">
              <a:spcBef>
                <a:spcPts val="1600"/>
              </a:spcBef>
              <a:spcAft>
                <a:spcPts val="0"/>
              </a:spcAft>
              <a:buNone/>
            </a:pPr>
            <a:r>
              <a:rPr lang="en" sz="1800">
                <a:solidFill>
                  <a:srgbClr val="000000"/>
                </a:solidFill>
              </a:rPr>
              <a:t>He recently had a baby so he has no time to watch a bunch of bad movies. When he finally has a free evening, he wants the </a:t>
            </a:r>
            <a:r>
              <a:rPr lang="en" sz="1800">
                <a:solidFill>
                  <a:srgbClr val="000000"/>
                </a:solidFill>
              </a:rPr>
              <a:t>first movie he streams to be one he’s happy to talk about with his new baby boy</a:t>
            </a:r>
            <a:r>
              <a:rPr lang="en" sz="1800">
                <a:solidFill>
                  <a:srgbClr val="000000"/>
                </a:solidFill>
              </a:rPr>
              <a:t>.</a:t>
            </a:r>
            <a:endParaRPr sz="1800">
              <a:solidFill>
                <a:srgbClr val="000000"/>
              </a:solidFill>
            </a:endParaRPr>
          </a:p>
          <a:p>
            <a:pPr indent="0" lvl="0" marL="0" rtl="0" algn="l">
              <a:spcBef>
                <a:spcPts val="1600"/>
              </a:spcBef>
              <a:spcAft>
                <a:spcPts val="1600"/>
              </a:spcAft>
              <a:buClr>
                <a:schemeClr val="dk2"/>
              </a:buClr>
              <a:buSzPts val="1100"/>
              <a:buFont typeface="Arial"/>
              <a:buNone/>
            </a:pPr>
            <a:r>
              <a:rPr lang="en" sz="1800"/>
              <a:t>Let’s see what he should look for in his next popcorn night’s entertainment...</a:t>
            </a:r>
            <a:endParaRPr sz="1800">
              <a:solidFill>
                <a:srgbClr val="000000"/>
              </a:solidFill>
            </a:endParaRPr>
          </a:p>
        </p:txBody>
      </p:sp>
      <p:pic>
        <p:nvPicPr>
          <p:cNvPr id="123" name="Google Shape;123;p20"/>
          <p:cNvPicPr preferRelativeResize="0"/>
          <p:nvPr/>
        </p:nvPicPr>
        <p:blipFill>
          <a:blip r:embed="rId3">
            <a:alphaModFix/>
          </a:blip>
          <a:stretch>
            <a:fillRect/>
          </a:stretch>
        </p:blipFill>
        <p:spPr>
          <a:xfrm>
            <a:off x="152400" y="152400"/>
            <a:ext cx="4527950" cy="4527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1"/>
          <p:cNvSpPr txBox="1"/>
          <p:nvPr>
            <p:ph type="title"/>
          </p:nvPr>
        </p:nvSpPr>
        <p:spPr>
          <a:xfrm>
            <a:off x="283099" y="712150"/>
            <a:ext cx="85398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Spoiler Alert:</a:t>
            </a:r>
            <a:endParaRPr>
              <a:solidFill>
                <a:schemeClr val="dk1"/>
              </a:solidFill>
            </a:endParaRPr>
          </a:p>
          <a:p>
            <a:pPr indent="0" lvl="0" marL="0" rtl="0" algn="l">
              <a:spcBef>
                <a:spcPts val="0"/>
              </a:spcBef>
              <a:spcAft>
                <a:spcPts val="0"/>
              </a:spcAft>
              <a:buNone/>
            </a:pPr>
            <a:r>
              <a:rPr lang="en"/>
              <a:t>Our proof of concept was limited to analyzing ratings numeric variables.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